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1" r:id="rId2"/>
  </p:sldMasterIdLst>
  <p:notesMasterIdLst>
    <p:notesMasterId r:id="rId29"/>
  </p:notesMasterIdLst>
  <p:sldIdLst>
    <p:sldId id="256" r:id="rId3"/>
    <p:sldId id="257" r:id="rId4"/>
    <p:sldId id="260" r:id="rId5"/>
    <p:sldId id="265" r:id="rId6"/>
    <p:sldId id="267" r:id="rId7"/>
    <p:sldId id="261" r:id="rId8"/>
    <p:sldId id="268" r:id="rId9"/>
    <p:sldId id="269" r:id="rId10"/>
    <p:sldId id="270" r:id="rId11"/>
    <p:sldId id="301" r:id="rId12"/>
    <p:sldId id="274" r:id="rId13"/>
    <p:sldId id="275" r:id="rId14"/>
    <p:sldId id="276" r:id="rId15"/>
    <p:sldId id="278" r:id="rId16"/>
    <p:sldId id="283" r:id="rId17"/>
    <p:sldId id="284" r:id="rId18"/>
    <p:sldId id="285" r:id="rId19"/>
    <p:sldId id="277" r:id="rId20"/>
    <p:sldId id="272" r:id="rId21"/>
    <p:sldId id="289" r:id="rId22"/>
    <p:sldId id="290" r:id="rId23"/>
    <p:sldId id="296" r:id="rId24"/>
    <p:sldId id="297" r:id="rId25"/>
    <p:sldId id="298" r:id="rId26"/>
    <p:sldId id="294" r:id="rId27"/>
    <p:sldId id="299"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507803D-B773-481C-A64F-5ECC51CFBCD7}">
          <p14:sldIdLst>
            <p14:sldId id="256"/>
            <p14:sldId id="257"/>
            <p14:sldId id="260"/>
            <p14:sldId id="265"/>
            <p14:sldId id="267"/>
            <p14:sldId id="261"/>
            <p14:sldId id="268"/>
            <p14:sldId id="269"/>
            <p14:sldId id="270"/>
            <p14:sldId id="301"/>
            <p14:sldId id="274"/>
            <p14:sldId id="275"/>
            <p14:sldId id="276"/>
            <p14:sldId id="278"/>
            <p14:sldId id="283"/>
            <p14:sldId id="284"/>
            <p14:sldId id="285"/>
            <p14:sldId id="277"/>
            <p14:sldId id="272"/>
            <p14:sldId id="289"/>
            <p14:sldId id="290"/>
            <p14:sldId id="296"/>
            <p14:sldId id="297"/>
            <p14:sldId id="298"/>
            <p14:sldId id="294"/>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5"/>
    <a:srgbClr val="EE2D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3796" autoAdjust="0"/>
  </p:normalViewPr>
  <p:slideViewPr>
    <p:cSldViewPr showGuides="1">
      <p:cViewPr varScale="1">
        <p:scale>
          <a:sx n="106" d="100"/>
          <a:sy n="106" d="100"/>
        </p:scale>
        <p:origin x="1284"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C7DAB8-277C-4CB4-A3A5-E7F4A10639B1}" type="datetimeFigureOut">
              <a:rPr lang="en-CA" smtClean="0"/>
              <a:t>2022-05-10</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D08DD-5A7E-4456-B067-9000A0048D98}" type="slidenum">
              <a:rPr lang="en-CA" smtClean="0"/>
              <a:t>‹#›</a:t>
            </a:fld>
            <a:endParaRPr lang="en-CA"/>
          </a:p>
        </p:txBody>
      </p:sp>
    </p:spTree>
    <p:extLst>
      <p:ext uri="{BB962C8B-B14F-4D97-AF65-F5344CB8AC3E}">
        <p14:creationId xmlns:p14="http://schemas.microsoft.com/office/powerpoint/2010/main" val="145849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Duration 15”</a:t>
            </a:r>
          </a:p>
          <a:p>
            <a:endParaRPr lang="en-CA" sz="1200" dirty="0"/>
          </a:p>
          <a:p>
            <a:r>
              <a:rPr lang="en-CA" sz="1200" dirty="0"/>
              <a:t>Good morning Ladies and Gentlemen,</a:t>
            </a:r>
          </a:p>
          <a:p>
            <a:endParaRPr lang="en-CA" sz="1200" dirty="0"/>
          </a:p>
          <a:p>
            <a:pPr algn="l"/>
            <a:r>
              <a:rPr lang="en-CA" sz="1200" dirty="0"/>
              <a:t>This presentation will be about “Inspection Techniques and Application Solutions supported by New Generation PA UT Technology</a:t>
            </a:r>
            <a:r>
              <a:rPr lang="de-DE" sz="1200" dirty="0"/>
              <a:t>ʺ</a:t>
            </a: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1</a:t>
            </a:fld>
            <a:endParaRPr lang="en-CA"/>
          </a:p>
        </p:txBody>
      </p:sp>
    </p:spTree>
    <p:extLst>
      <p:ext uri="{BB962C8B-B14F-4D97-AF65-F5344CB8AC3E}">
        <p14:creationId xmlns:p14="http://schemas.microsoft.com/office/powerpoint/2010/main" val="787056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45”</a:t>
            </a:r>
          </a:p>
          <a:p>
            <a:endParaRPr lang="en-US" noProof="0" dirty="0"/>
          </a:p>
          <a:p>
            <a:r>
              <a:rPr lang="en-US" noProof="0" dirty="0"/>
              <a:t>In the first case study I will illustrate how the TFM Envelop allows to speed up the inspection of a 60 mm thick carbon steel component, while maintaining the image quality.</a:t>
            </a:r>
          </a:p>
          <a:p>
            <a:endParaRPr lang="en-US" noProof="0" dirty="0"/>
          </a:p>
          <a:p>
            <a:r>
              <a:rPr lang="en-US" noProof="0" dirty="0"/>
              <a:t>For this purpose, I will use the live TFM images of a set of small side-drilled holes in the ASTM E2491 reference block.</a:t>
            </a:r>
          </a:p>
          <a:p>
            <a:endParaRPr lang="en-US" noProof="0" dirty="0"/>
          </a:p>
          <a:p>
            <a:r>
              <a:rPr lang="en-US" noProof="0" dirty="0"/>
              <a:t>When we use a 256 by 256 frame in L-L mode, the Amplitude Fidelity criterium of 2 dB is just satisfied, and it allows for a maximum acquisition rate just above 50 Hz. Still, when we zoom in on the reflectors, the image quality is not really optimal.</a:t>
            </a:r>
          </a:p>
          <a:p>
            <a:endParaRPr lang="en-CA" sz="1200" i="1" dirty="0">
              <a:solidFill>
                <a:srgbClr val="0057A7"/>
              </a:solidFill>
            </a:endParaRP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10</a:t>
            </a:fld>
            <a:endParaRPr lang="en-CA"/>
          </a:p>
        </p:txBody>
      </p:sp>
    </p:spTree>
    <p:extLst>
      <p:ext uri="{BB962C8B-B14F-4D97-AF65-F5344CB8AC3E}">
        <p14:creationId xmlns:p14="http://schemas.microsoft.com/office/powerpoint/2010/main" val="3926137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15”</a:t>
            </a:r>
          </a:p>
          <a:p>
            <a:endParaRPr lang="en-US" noProof="0" dirty="0"/>
          </a:p>
          <a:p>
            <a:r>
              <a:rPr lang="en-US" noProof="0" dirty="0"/>
              <a:t>When switching to a 512 by 512 frame, the Amplitude Fidelity improves to 0.4 dB, and also the image quality clearly improves. </a:t>
            </a:r>
          </a:p>
          <a:p>
            <a:endParaRPr lang="en-US" noProof="0" dirty="0"/>
          </a:p>
          <a:p>
            <a:r>
              <a:rPr lang="en-US" noProof="0" dirty="0"/>
              <a:t>Unfortunately, the maximum acquisition rate is reduced by a factor 2, to 26 Hz.</a:t>
            </a: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11</a:t>
            </a:fld>
            <a:endParaRPr lang="en-CA"/>
          </a:p>
        </p:txBody>
      </p:sp>
    </p:spTree>
    <p:extLst>
      <p:ext uri="{BB962C8B-B14F-4D97-AF65-F5344CB8AC3E}">
        <p14:creationId xmlns:p14="http://schemas.microsoft.com/office/powerpoint/2010/main" val="2687750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25”</a:t>
            </a:r>
          </a:p>
          <a:p>
            <a:endParaRPr lang="en-US" noProof="0" dirty="0"/>
          </a:p>
          <a:p>
            <a:r>
              <a:rPr lang="fr-CA" noProof="0" dirty="0" err="1"/>
              <a:t>We</a:t>
            </a:r>
            <a:r>
              <a:rPr lang="fr-CA" noProof="0" dirty="0"/>
              <a:t> can </a:t>
            </a:r>
            <a:r>
              <a:rPr lang="fr-CA" noProof="0" dirty="0" err="1"/>
              <a:t>see</a:t>
            </a:r>
            <a:r>
              <a:rPr lang="fr-CA" noProof="0" dirty="0"/>
              <a:t> </a:t>
            </a:r>
            <a:r>
              <a:rPr lang="fr-CA" noProof="0" dirty="0" err="1"/>
              <a:t>that</a:t>
            </a:r>
            <a:r>
              <a:rPr lang="fr-CA" noProof="0" dirty="0"/>
              <a:t> u</a:t>
            </a:r>
            <a:r>
              <a:rPr lang="en-US" noProof="0" dirty="0"/>
              <a:t>sing the Envelope feature on a 256 by 256 frame will also provide an Amplitude Fidelity criterium of 0.4 dB, and a high quality image. In addition, the maximum acquisition rate of 53 Hz is maintained.</a:t>
            </a:r>
          </a:p>
          <a:p>
            <a:endParaRPr lang="en-CA" sz="1200" i="1" dirty="0">
              <a:solidFill>
                <a:srgbClr val="0057A7"/>
              </a:solidFill>
            </a:endParaRP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12</a:t>
            </a:fld>
            <a:endParaRPr lang="en-CA"/>
          </a:p>
        </p:txBody>
      </p:sp>
    </p:spTree>
    <p:extLst>
      <p:ext uri="{BB962C8B-B14F-4D97-AF65-F5344CB8AC3E}">
        <p14:creationId xmlns:p14="http://schemas.microsoft.com/office/powerpoint/2010/main" val="314061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20”</a:t>
            </a:r>
          </a:p>
          <a:p>
            <a:endParaRPr lang="en-US" noProof="0" dirty="0"/>
          </a:p>
          <a:p>
            <a:r>
              <a:rPr lang="fr-CA" noProof="0" dirty="0"/>
              <a:t>Let us </a:t>
            </a:r>
            <a:r>
              <a:rPr lang="fr-CA" noProof="0" dirty="0" err="1"/>
              <a:t>stay</a:t>
            </a:r>
            <a:r>
              <a:rPr lang="fr-CA" noProof="0" dirty="0"/>
              <a:t> </a:t>
            </a:r>
            <a:r>
              <a:rPr lang="fr-CA" noProof="0" dirty="0" err="1"/>
              <a:t>with</a:t>
            </a:r>
            <a:r>
              <a:rPr lang="fr-CA" noProof="0" dirty="0"/>
              <a:t> the </a:t>
            </a:r>
            <a:r>
              <a:rPr lang="fr-CA" noProof="0" dirty="0" err="1"/>
              <a:t>same</a:t>
            </a:r>
            <a:r>
              <a:rPr lang="fr-CA" noProof="0" dirty="0"/>
              <a:t> probe configuration and </a:t>
            </a:r>
            <a:r>
              <a:rPr lang="fr-CA" noProof="0" dirty="0" err="1"/>
              <a:t>specimen</a:t>
            </a:r>
            <a:r>
              <a:rPr lang="fr-CA" noProof="0" dirty="0"/>
              <a:t>, and compare the use of a PWI </a:t>
            </a:r>
            <a:r>
              <a:rPr lang="fr-CA" noProof="0" dirty="0" err="1"/>
              <a:t>firing</a:t>
            </a:r>
            <a:r>
              <a:rPr lang="fr-CA" noProof="0" dirty="0"/>
              <a:t> </a:t>
            </a:r>
            <a:r>
              <a:rPr lang="fr-CA" noProof="0" dirty="0" err="1"/>
              <a:t>sequence</a:t>
            </a:r>
            <a:r>
              <a:rPr lang="fr-CA" noProof="0" dirty="0"/>
              <a:t> versus a </a:t>
            </a:r>
            <a:r>
              <a:rPr lang="fr-CA" noProof="0" dirty="0" err="1"/>
              <a:t>complete</a:t>
            </a:r>
            <a:r>
              <a:rPr lang="fr-CA" noProof="0" dirty="0"/>
              <a:t> FMC </a:t>
            </a:r>
            <a:r>
              <a:rPr lang="fr-CA" noProof="0" dirty="0" err="1"/>
              <a:t>firing</a:t>
            </a:r>
            <a:r>
              <a:rPr lang="fr-CA" noProof="0" dirty="0"/>
              <a:t> </a:t>
            </a:r>
            <a:r>
              <a:rPr lang="fr-CA" noProof="0" dirty="0" err="1"/>
              <a:t>sequence</a:t>
            </a:r>
            <a:endParaRPr lang="fr-CA" noProof="0" dirty="0"/>
          </a:p>
          <a:p>
            <a:endParaRPr lang="fr-CA" noProof="0" dirty="0"/>
          </a:p>
          <a:p>
            <a:r>
              <a:rPr lang="fr-CA" noProof="0" dirty="0"/>
              <a:t>The PWI </a:t>
            </a:r>
            <a:r>
              <a:rPr lang="fr-CA" noProof="0" dirty="0" err="1"/>
              <a:t>firing</a:t>
            </a:r>
            <a:r>
              <a:rPr lang="fr-CA" noProof="0" dirty="0"/>
              <a:t> </a:t>
            </a:r>
            <a:r>
              <a:rPr lang="fr-CA" noProof="0" dirty="0" err="1"/>
              <a:t>sequence</a:t>
            </a:r>
            <a:r>
              <a:rPr lang="fr-CA" noProof="0" dirty="0"/>
              <a:t> </a:t>
            </a:r>
            <a:r>
              <a:rPr lang="fr-CA" noProof="0" dirty="0" err="1"/>
              <a:t>is</a:t>
            </a:r>
            <a:r>
              <a:rPr lang="fr-CA" noProof="0" dirty="0"/>
              <a:t> an </a:t>
            </a:r>
            <a:r>
              <a:rPr lang="fr-CA" noProof="0" dirty="0" err="1"/>
              <a:t>azimuthal</a:t>
            </a:r>
            <a:r>
              <a:rPr lang="fr-CA" noProof="0" dirty="0"/>
              <a:t> </a:t>
            </a:r>
            <a:r>
              <a:rPr lang="fr-CA" noProof="0" dirty="0" err="1"/>
              <a:t>sweep</a:t>
            </a:r>
            <a:r>
              <a:rPr lang="fr-CA" noProof="0" dirty="0"/>
              <a:t> of 7 angles, </a:t>
            </a:r>
            <a:r>
              <a:rPr lang="fr-CA" noProof="0" dirty="0" err="1"/>
              <a:t>using</a:t>
            </a:r>
            <a:r>
              <a:rPr lang="fr-CA" noProof="0" dirty="0"/>
              <a:t> the full aperture of the probe.</a:t>
            </a:r>
          </a:p>
          <a:p>
            <a:endParaRPr lang="fr-CA" noProof="0" dirty="0"/>
          </a:p>
          <a:p>
            <a:endParaRPr lang="en-CA" sz="1200" i="1" dirty="0">
              <a:solidFill>
                <a:srgbClr val="0057A7"/>
              </a:solidFill>
            </a:endParaRP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13</a:t>
            </a:fld>
            <a:endParaRPr lang="en-CA"/>
          </a:p>
        </p:txBody>
      </p:sp>
    </p:spTree>
    <p:extLst>
      <p:ext uri="{BB962C8B-B14F-4D97-AF65-F5344CB8AC3E}">
        <p14:creationId xmlns:p14="http://schemas.microsoft.com/office/powerpoint/2010/main" val="316145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30”</a:t>
            </a:r>
          </a:p>
          <a:p>
            <a:endParaRPr lang="en-US" noProof="0" dirty="0"/>
          </a:p>
          <a:p>
            <a:r>
              <a:rPr lang="fr-CA" noProof="0" dirty="0"/>
              <a:t>On </a:t>
            </a:r>
            <a:r>
              <a:rPr lang="fr-CA" noProof="0" dirty="0" err="1"/>
              <a:t>this</a:t>
            </a:r>
            <a:r>
              <a:rPr lang="fr-CA" noProof="0" dirty="0"/>
              <a:t> slide </a:t>
            </a:r>
            <a:r>
              <a:rPr lang="fr-CA" noProof="0" dirty="0" err="1"/>
              <a:t>we</a:t>
            </a:r>
            <a:r>
              <a:rPr lang="fr-CA" noProof="0" dirty="0"/>
              <a:t> can </a:t>
            </a:r>
            <a:r>
              <a:rPr lang="fr-CA" noProof="0" dirty="0" err="1"/>
              <a:t>see</a:t>
            </a:r>
            <a:r>
              <a:rPr lang="fr-CA" noProof="0" dirty="0"/>
              <a:t> the images </a:t>
            </a:r>
            <a:r>
              <a:rPr lang="fr-CA" noProof="0" dirty="0" err="1"/>
              <a:t>from</a:t>
            </a:r>
            <a:r>
              <a:rPr lang="fr-CA" noProof="0" dirty="0"/>
              <a:t> 256 x 256 TFM L-L frames, on </a:t>
            </a:r>
            <a:r>
              <a:rPr lang="fr-CA" noProof="0" dirty="0" err="1"/>
              <a:t>another</a:t>
            </a:r>
            <a:r>
              <a:rPr lang="fr-CA" noProof="0" dirty="0"/>
              <a:t> set of </a:t>
            </a:r>
            <a:r>
              <a:rPr lang="fr-CA" noProof="0" dirty="0" err="1"/>
              <a:t>side-drilled</a:t>
            </a:r>
            <a:r>
              <a:rPr lang="fr-CA" noProof="0" dirty="0"/>
              <a:t> </a:t>
            </a:r>
            <a:r>
              <a:rPr lang="fr-CA" noProof="0" dirty="0" err="1"/>
              <a:t>holes</a:t>
            </a:r>
            <a:r>
              <a:rPr lang="fr-CA" noProof="0" dirty="0"/>
              <a:t> in the ASTM </a:t>
            </a:r>
            <a:r>
              <a:rPr lang="fr-CA" noProof="0" dirty="0" err="1"/>
              <a:t>reference</a:t>
            </a:r>
            <a:r>
              <a:rPr lang="fr-CA" noProof="0" dirty="0"/>
              <a:t> </a:t>
            </a:r>
            <a:r>
              <a:rPr lang="fr-CA" noProof="0" dirty="0" err="1"/>
              <a:t>specimen</a:t>
            </a:r>
            <a:r>
              <a:rPr lang="fr-CA" noProof="0" dirty="0"/>
              <a:t>. </a:t>
            </a:r>
          </a:p>
          <a:p>
            <a:endParaRPr lang="fr-CA" noProof="0" dirty="0"/>
          </a:p>
          <a:p>
            <a:r>
              <a:rPr lang="fr-CA" noProof="0" dirty="0"/>
              <a:t>The image on the </a:t>
            </a:r>
            <a:r>
              <a:rPr lang="fr-CA" noProof="0" dirty="0" err="1"/>
              <a:t>left</a:t>
            </a:r>
            <a:r>
              <a:rPr lang="fr-CA" noProof="0" dirty="0"/>
              <a:t> </a:t>
            </a:r>
            <a:r>
              <a:rPr lang="fr-CA" noProof="0" dirty="0" err="1"/>
              <a:t>side</a:t>
            </a:r>
            <a:r>
              <a:rPr lang="fr-CA" noProof="0" dirty="0"/>
              <a:t> </a:t>
            </a:r>
            <a:r>
              <a:rPr lang="fr-CA" noProof="0" dirty="0" err="1"/>
              <a:t>is</a:t>
            </a:r>
            <a:r>
              <a:rPr lang="fr-CA" noProof="0" dirty="0"/>
              <a:t> the PWI/TFM </a:t>
            </a:r>
            <a:r>
              <a:rPr lang="fr-CA" noProof="0" dirty="0" err="1"/>
              <a:t>with</a:t>
            </a:r>
            <a:r>
              <a:rPr lang="fr-CA" noProof="0" dirty="0"/>
              <a:t> </a:t>
            </a:r>
            <a:r>
              <a:rPr lang="fr-CA" noProof="0" dirty="0" err="1"/>
              <a:t>Envelope</a:t>
            </a:r>
            <a:r>
              <a:rPr lang="fr-CA" noProof="0" dirty="0"/>
              <a:t> </a:t>
            </a:r>
            <a:r>
              <a:rPr lang="fr-CA" noProof="0" dirty="0" err="1"/>
              <a:t>while</a:t>
            </a:r>
            <a:r>
              <a:rPr lang="fr-CA" noProof="0" dirty="0"/>
              <a:t> the FMC/TFM </a:t>
            </a:r>
            <a:r>
              <a:rPr lang="fr-CA" noProof="0" dirty="0" err="1"/>
              <a:t>with</a:t>
            </a:r>
            <a:r>
              <a:rPr lang="fr-CA" noProof="0" dirty="0"/>
              <a:t> </a:t>
            </a:r>
            <a:r>
              <a:rPr lang="fr-CA" noProof="0" dirty="0" err="1"/>
              <a:t>Envelope</a:t>
            </a:r>
            <a:r>
              <a:rPr lang="fr-CA" noProof="0" dirty="0"/>
              <a:t> </a:t>
            </a:r>
            <a:r>
              <a:rPr lang="fr-CA" noProof="0" dirty="0" err="1"/>
              <a:t>is</a:t>
            </a:r>
            <a:r>
              <a:rPr lang="fr-CA" noProof="0" dirty="0"/>
              <a:t> </a:t>
            </a:r>
            <a:r>
              <a:rPr lang="fr-CA" noProof="0" dirty="0" err="1"/>
              <a:t>shown</a:t>
            </a:r>
            <a:r>
              <a:rPr lang="fr-CA" noProof="0" dirty="0"/>
              <a:t> on the right. </a:t>
            </a:r>
          </a:p>
          <a:p>
            <a:endParaRPr lang="fr-CA" noProof="0" dirty="0"/>
          </a:p>
          <a:p>
            <a:r>
              <a:rPr lang="en-CA" sz="1200" i="0" dirty="0">
                <a:solidFill>
                  <a:srgbClr val="0057A7"/>
                </a:solidFill>
              </a:rPr>
              <a:t>The Amplitude Fidelity is the same, and we can see that image quality is comparable.</a:t>
            </a: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14</a:t>
            </a:fld>
            <a:endParaRPr lang="en-CA"/>
          </a:p>
        </p:txBody>
      </p:sp>
    </p:spTree>
    <p:extLst>
      <p:ext uri="{BB962C8B-B14F-4D97-AF65-F5344CB8AC3E}">
        <p14:creationId xmlns:p14="http://schemas.microsoft.com/office/powerpoint/2010/main" val="3465147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20”</a:t>
            </a:r>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And </a:t>
            </a:r>
            <a:r>
              <a:rPr lang="fr-CA" noProof="0" dirty="0" err="1"/>
              <a:t>when</a:t>
            </a:r>
            <a:r>
              <a:rPr lang="fr-CA" noProof="0" dirty="0"/>
              <a:t> </a:t>
            </a:r>
            <a:r>
              <a:rPr lang="fr-CA" noProof="0" dirty="0" err="1"/>
              <a:t>zooming</a:t>
            </a:r>
            <a:r>
              <a:rPr lang="fr-CA" noProof="0" dirty="0"/>
              <a:t> in on the </a:t>
            </a:r>
            <a:r>
              <a:rPr lang="en-US" noProof="0" dirty="0"/>
              <a:t>two 1 mm diameter side-drilled holes that are only slightly more than a mm a part, we can see that they are clearly resolved in both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r>
              <a:rPr lang="en-CA" sz="1200" i="0" dirty="0">
                <a:solidFill>
                  <a:srgbClr val="0057A7"/>
                </a:solidFill>
              </a:rPr>
              <a:t>But the maximum acquisition rate for the PWI firing sequence is more than 3 times higher, which will allow for a 3 times faster inspection.</a:t>
            </a:r>
          </a:p>
          <a:p>
            <a:endParaRPr lang="en-US" noProof="0" dirty="0"/>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15</a:t>
            </a:fld>
            <a:endParaRPr lang="en-CA"/>
          </a:p>
        </p:txBody>
      </p:sp>
    </p:spTree>
    <p:extLst>
      <p:ext uri="{BB962C8B-B14F-4D97-AF65-F5344CB8AC3E}">
        <p14:creationId xmlns:p14="http://schemas.microsoft.com/office/powerpoint/2010/main" val="3820005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1’00”</a:t>
            </a:r>
          </a:p>
          <a:p>
            <a:endParaRPr lang="en-US" noProof="0" dirty="0"/>
          </a:p>
          <a:p>
            <a:r>
              <a:rPr lang="en-US" noProof="0" dirty="0"/>
              <a:t>Let’s now move on to a more realistic case, the inspection of a carbon steel plate weld with a V-bevel, containing and 4 typical realistic welding defects</a:t>
            </a:r>
          </a:p>
          <a:p>
            <a:endParaRPr lang="en-US" noProof="0" dirty="0"/>
          </a:p>
          <a:p>
            <a:r>
              <a:rPr lang="en-US" noProof="0" dirty="0"/>
              <a:t>Using its high-speed data transfer and onboard processing, the EMERALD is capable of running multi-probe live TFM.</a:t>
            </a:r>
          </a:p>
          <a:p>
            <a:endParaRPr lang="en-US" noProof="0" dirty="0"/>
          </a:p>
          <a:p>
            <a:r>
              <a:rPr lang="en-US" noProof="0" dirty="0"/>
              <a:t>This example shows a setup and results from a two-sided TFM weld inspection combined with TOFD.  We are looking at full skip images from the TFM T-T wave mode, and the TOFD signal in the middle. The 4 welding flaws are easily detected.</a:t>
            </a:r>
          </a:p>
          <a:p>
            <a:endParaRPr lang="en-US" noProof="0" dirty="0"/>
          </a:p>
          <a:p>
            <a:r>
              <a:rPr lang="en-US" noProof="0" dirty="0"/>
              <a:t>When using the TFM Envelope, this two-sided inspection can be run at more than 20 mm/s, while satisfying the Amplitude Fidelity criterion of the ASME Code</a:t>
            </a:r>
          </a:p>
          <a:p>
            <a:endParaRPr lang="en-US" noProof="0" dirty="0"/>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16</a:t>
            </a:fld>
            <a:endParaRPr lang="en-CA"/>
          </a:p>
        </p:txBody>
      </p:sp>
    </p:spTree>
    <p:extLst>
      <p:ext uri="{BB962C8B-B14F-4D97-AF65-F5344CB8AC3E}">
        <p14:creationId xmlns:p14="http://schemas.microsoft.com/office/powerpoint/2010/main" val="2268199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r>
              <a:rPr lang="fr-CA" dirty="0" err="1"/>
              <a:t>Let’s</a:t>
            </a:r>
            <a:r>
              <a:rPr lang="fr-CA" dirty="0"/>
              <a:t> continue to </a:t>
            </a:r>
            <a:r>
              <a:rPr lang="fr-CA" dirty="0" err="1"/>
              <a:t>work</a:t>
            </a:r>
            <a:r>
              <a:rPr lang="fr-CA" dirty="0"/>
              <a:t> </a:t>
            </a:r>
            <a:r>
              <a:rPr lang="fr-CA" dirty="0" err="1"/>
              <a:t>with</a:t>
            </a:r>
            <a:r>
              <a:rPr lang="fr-CA" dirty="0"/>
              <a:t> </a:t>
            </a:r>
            <a:r>
              <a:rPr lang="fr-CA" dirty="0" err="1"/>
              <a:t>this</a:t>
            </a:r>
            <a:r>
              <a:rPr lang="fr-CA" dirty="0"/>
              <a:t> </a:t>
            </a:r>
            <a:r>
              <a:rPr lang="fr-CA" dirty="0" err="1"/>
              <a:t>carbon</a:t>
            </a:r>
            <a:r>
              <a:rPr lang="fr-CA" dirty="0"/>
              <a:t> </a:t>
            </a:r>
            <a:r>
              <a:rPr lang="fr-CA" dirty="0" err="1"/>
              <a:t>steel</a:t>
            </a:r>
            <a:r>
              <a:rPr lang="fr-CA" dirty="0"/>
              <a:t> plate </a:t>
            </a:r>
            <a:r>
              <a:rPr lang="fr-CA" dirty="0" err="1"/>
              <a:t>weld</a:t>
            </a:r>
            <a:r>
              <a:rPr lang="fr-CA" dirty="0"/>
              <a:t>.</a:t>
            </a:r>
          </a:p>
          <a:p>
            <a:endParaRPr lang="fr-CA" dirty="0"/>
          </a:p>
          <a:p>
            <a:r>
              <a:rPr lang="en-US" noProof="0" dirty="0"/>
              <a:t>With both FMC and PWI firing sequences, we can a</a:t>
            </a:r>
            <a:r>
              <a:rPr lang="fr-CA" dirty="0" err="1"/>
              <a:t>lso</a:t>
            </a:r>
            <a:r>
              <a:rPr lang="fr-CA" dirty="0"/>
              <a:t> </a:t>
            </a:r>
            <a:r>
              <a:rPr lang="fr-CA" dirty="0" err="1"/>
              <a:t>generate</a:t>
            </a:r>
            <a:r>
              <a:rPr lang="fr-CA" dirty="0"/>
              <a:t> live TFM data </a:t>
            </a:r>
            <a:r>
              <a:rPr lang="fr-CA" dirty="0" err="1"/>
              <a:t>according</a:t>
            </a:r>
            <a:r>
              <a:rPr lang="fr-CA" dirty="0"/>
              <a:t> to multiple reconstruction modes. This </a:t>
            </a:r>
            <a:r>
              <a:rPr lang="fr-CA" dirty="0" err="1"/>
              <a:t>is</a:t>
            </a:r>
            <a:r>
              <a:rPr lang="fr-CA" dirty="0"/>
              <a:t> a </a:t>
            </a:r>
            <a:r>
              <a:rPr lang="fr-CA" dirty="0" err="1"/>
              <a:t>very</a:t>
            </a:r>
            <a:r>
              <a:rPr lang="fr-CA" dirty="0"/>
              <a:t> </a:t>
            </a:r>
            <a:r>
              <a:rPr lang="fr-CA" dirty="0" err="1"/>
              <a:t>powerful</a:t>
            </a:r>
            <a:r>
              <a:rPr lang="fr-CA" dirty="0"/>
              <a:t> inspection </a:t>
            </a:r>
            <a:r>
              <a:rPr lang="fr-CA" dirty="0" err="1"/>
              <a:t>tool</a:t>
            </a:r>
            <a:r>
              <a:rPr lang="fr-CA" dirty="0"/>
              <a:t>, </a:t>
            </a:r>
            <a:r>
              <a:rPr lang="fr-CA" dirty="0" err="1"/>
              <a:t>because</a:t>
            </a:r>
            <a:r>
              <a:rPr lang="fr-CA" dirty="0"/>
              <a:t> the </a:t>
            </a:r>
            <a:r>
              <a:rPr lang="fr-CA" dirty="0" err="1"/>
              <a:t>detection</a:t>
            </a:r>
            <a:r>
              <a:rPr lang="fr-CA" dirty="0"/>
              <a:t> </a:t>
            </a:r>
            <a:r>
              <a:rPr lang="fr-CA" dirty="0" err="1"/>
              <a:t>capability</a:t>
            </a:r>
            <a:r>
              <a:rPr lang="fr-CA" dirty="0"/>
              <a:t> of the </a:t>
            </a:r>
            <a:r>
              <a:rPr lang="fr-CA" dirty="0" err="1"/>
              <a:t>different</a:t>
            </a:r>
            <a:r>
              <a:rPr lang="fr-CA" dirty="0"/>
              <a:t> reconstruction modes </a:t>
            </a:r>
            <a:r>
              <a:rPr lang="fr-CA" dirty="0" err="1"/>
              <a:t>is</a:t>
            </a:r>
            <a:r>
              <a:rPr lang="fr-CA" dirty="0"/>
              <a:t> </a:t>
            </a:r>
            <a:r>
              <a:rPr lang="fr-CA" dirty="0" err="1"/>
              <a:t>often</a:t>
            </a:r>
            <a:r>
              <a:rPr lang="fr-CA" dirty="0"/>
              <a:t> </a:t>
            </a:r>
            <a:r>
              <a:rPr lang="fr-CA" dirty="0" err="1"/>
              <a:t>complementary</a:t>
            </a:r>
            <a:r>
              <a:rPr lang="fr-CA" dirty="0"/>
              <a:t>.</a:t>
            </a:r>
          </a:p>
          <a:p>
            <a:endParaRPr lang="fr-CA" dirty="0"/>
          </a:p>
          <a:p>
            <a:r>
              <a:rPr lang="en-US" noProof="0" dirty="0"/>
              <a:t>In this example I am showing multi-mode PWI/TFM with 3 TFM frames of 65 </a:t>
            </a:r>
            <a:r>
              <a:rPr lang="en-US" noProof="0" dirty="0" err="1"/>
              <a:t>kpixels</a:t>
            </a:r>
            <a:r>
              <a:rPr lang="en-US" noProof="0" dirty="0"/>
              <a:t> (256 x 256 pixels). The 3 wave modes have been recorded simultaneously, showing the specific detection capability of each wave mode.</a:t>
            </a:r>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 two-sided inspection with 3 PWI/TFM modes from each side can be run at more than 45 mm/s, which is 3 times faster than with FMC/TFM in similar conditions.</a:t>
            </a:r>
          </a:p>
          <a:p>
            <a:endParaRPr lang="en-US" noProof="0" dirty="0"/>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17</a:t>
            </a:fld>
            <a:endParaRPr lang="en-CA"/>
          </a:p>
        </p:txBody>
      </p:sp>
    </p:spTree>
    <p:extLst>
      <p:ext uri="{BB962C8B-B14F-4D97-AF65-F5344CB8AC3E}">
        <p14:creationId xmlns:p14="http://schemas.microsoft.com/office/powerpoint/2010/main" val="3084595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1’30”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case studies that we have discussed up to now involved live TFM processing of the FMC or PWI raw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But in some cases, specifically for challenging flaws and damage mechanisms, it can be useful to record the raw FMC data for offline processing. The </a:t>
            </a:r>
            <a:r>
              <a:rPr lang="en-CA" sz="1200" kern="1200" dirty="0" err="1">
                <a:solidFill>
                  <a:schemeClr val="tx1"/>
                </a:solidFill>
                <a:effectLst/>
                <a:latin typeface="+mn-lt"/>
                <a:ea typeface="+mn-ea"/>
                <a:cs typeface="+mn-cs"/>
              </a:rPr>
              <a:t>UltraVision</a:t>
            </a:r>
            <a:r>
              <a:rPr lang="en-CA" sz="1200" kern="1200" dirty="0">
                <a:solidFill>
                  <a:schemeClr val="tx1"/>
                </a:solidFill>
                <a:effectLst/>
                <a:latin typeface="+mn-lt"/>
                <a:ea typeface="+mn-ea"/>
                <a:cs typeface="+mn-cs"/>
              </a:rPr>
              <a:t> Classic software allows to reconstruct various types of data groups from the raw FMC data, including standard phased array signals, TFM (Total Focusing Method) frames or STF (Sectorial Total Focusing) 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 number of TFM reconstruction algorithms are available: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DAS (Delay And Sum)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is the most commonly used TFM reconstruction algorithm. It basically applies appropriate delays to the individual pulser-receiver A-scan, and sums them afterwards.</a:t>
            </a:r>
          </a:p>
          <a:p>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DMAS (Delay Multiply And Sum)</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algorithm sums the delayed pulser-receiver A-Scans multiplied by each other. This process reduces the well-known TFM artifacts that are in fact “partially constructive” interferences, often occurring in the presence of large reflectors like the back-wall of a component.</a:t>
            </a:r>
          </a:p>
          <a:p>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TFM with PCF (Phase Coherence Factor)</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TFM with Phase Coherence Factor reduces the sidelobes of the imaging by including phase coherence information</a:t>
            </a:r>
          </a:p>
          <a:p>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TFM Envelope</a:t>
            </a:r>
            <a:r>
              <a:rPr lang="en-CA" sz="1200" kern="1200" dirty="0">
                <a:solidFill>
                  <a:schemeClr val="tx1"/>
                </a:solidFill>
                <a:effectLst/>
                <a:latin typeface="+mn-lt"/>
                <a:ea typeface="+mn-ea"/>
                <a:cs typeface="+mn-cs"/>
              </a:rPr>
              <a:t> is also available offline, and can be applied with either DAS, DMAS or PCF.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18</a:t>
            </a:fld>
            <a:endParaRPr lang="en-CA"/>
          </a:p>
        </p:txBody>
      </p:sp>
    </p:spTree>
    <p:extLst>
      <p:ext uri="{BB962C8B-B14F-4D97-AF65-F5344CB8AC3E}">
        <p14:creationId xmlns:p14="http://schemas.microsoft.com/office/powerpoint/2010/main" val="2095405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30”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an example, we will look at the TFM imaging of small, low-reflectivity targets close to large geometrical reflectors.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took an aluminum calibration block with two side-drilled holes, and added multiple small holes, drilled from the ID. The end of these regular drilled holes is conical, and therefore they are very poor reflectors.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standard LM 5 MHz probe was used in contact with the specimen.</a:t>
            </a: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19</a:t>
            </a:fld>
            <a:endParaRPr lang="en-CA"/>
          </a:p>
        </p:txBody>
      </p:sp>
    </p:spTree>
    <p:extLst>
      <p:ext uri="{BB962C8B-B14F-4D97-AF65-F5344CB8AC3E}">
        <p14:creationId xmlns:p14="http://schemas.microsoft.com/office/powerpoint/2010/main" val="272576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45”</a:t>
            </a:r>
          </a:p>
          <a:p>
            <a:endParaRPr lang="fr-CA" dirty="0"/>
          </a:p>
          <a:p>
            <a:endParaRPr lang="fr-CA" dirty="0"/>
          </a:p>
          <a:p>
            <a:r>
              <a:rPr lang="fr-CA" dirty="0"/>
              <a:t>So </a:t>
            </a:r>
            <a:r>
              <a:rPr lang="fr-CA" dirty="0" err="1"/>
              <a:t>let’s</a:t>
            </a:r>
            <a:r>
              <a:rPr lang="fr-CA" dirty="0"/>
              <a:t> start </a:t>
            </a:r>
            <a:r>
              <a:rPr lang="fr-CA" dirty="0" err="1"/>
              <a:t>with</a:t>
            </a:r>
            <a:r>
              <a:rPr lang="fr-CA" dirty="0"/>
              <a:t> the </a:t>
            </a:r>
            <a:r>
              <a:rPr lang="fr-CA" dirty="0" err="1"/>
              <a:t>overview</a:t>
            </a:r>
            <a:r>
              <a:rPr lang="fr-CA" dirty="0"/>
              <a:t> of </a:t>
            </a:r>
            <a:r>
              <a:rPr lang="fr-CA" dirty="0" err="1"/>
              <a:t>my</a:t>
            </a:r>
            <a:r>
              <a:rPr lang="fr-CA" dirty="0"/>
              <a:t> </a:t>
            </a:r>
            <a:r>
              <a:rPr lang="fr-CA" dirty="0" err="1"/>
              <a:t>presentation</a:t>
            </a:r>
            <a:endParaRPr lang="fr-CA" dirty="0"/>
          </a:p>
          <a:p>
            <a:endParaRPr lang="fr-CA" dirty="0"/>
          </a:p>
          <a:p>
            <a:r>
              <a:rPr lang="fr-CA" dirty="0"/>
              <a:t>First of all I </a:t>
            </a:r>
            <a:r>
              <a:rPr lang="fr-CA" dirty="0" err="1"/>
              <a:t>present</a:t>
            </a:r>
            <a:r>
              <a:rPr lang="fr-CA" baseline="0" dirty="0"/>
              <a:t> a short introduction on </a:t>
            </a:r>
            <a:r>
              <a:rPr lang="fr-CA" baseline="0" dirty="0" err="1"/>
              <a:t>recent</a:t>
            </a:r>
            <a:r>
              <a:rPr lang="fr-CA" baseline="0" dirty="0"/>
              <a:t> </a:t>
            </a:r>
            <a:r>
              <a:rPr lang="fr-CA" baseline="0" dirty="0" err="1"/>
              <a:t>progress</a:t>
            </a:r>
            <a:r>
              <a:rPr lang="fr-CA" baseline="0" dirty="0"/>
              <a:t> in </a:t>
            </a:r>
            <a:r>
              <a:rPr lang="fr-CA" baseline="0" dirty="0" err="1"/>
              <a:t>phased</a:t>
            </a:r>
            <a:r>
              <a:rPr lang="fr-CA" baseline="0" dirty="0"/>
              <a:t> </a:t>
            </a:r>
            <a:r>
              <a:rPr lang="fr-CA" baseline="0" dirty="0" err="1"/>
              <a:t>array</a:t>
            </a:r>
            <a:r>
              <a:rPr lang="fr-CA" baseline="0" dirty="0"/>
              <a:t> UT </a:t>
            </a:r>
            <a:r>
              <a:rPr lang="fr-CA" baseline="0" dirty="0" err="1"/>
              <a:t>technology</a:t>
            </a:r>
            <a:r>
              <a:rPr lang="fr-CA" baseline="0" dirty="0"/>
              <a:t>.</a:t>
            </a:r>
          </a:p>
          <a:p>
            <a:endParaRPr lang="fr-CA" baseline="0" dirty="0"/>
          </a:p>
          <a:p>
            <a:pPr defTabSz="966612">
              <a:defRPr/>
            </a:pPr>
            <a:r>
              <a:rPr lang="fr-CA" baseline="0" dirty="0"/>
              <a:t>I </a:t>
            </a:r>
            <a:r>
              <a:rPr lang="fr-CA" baseline="0" dirty="0" err="1"/>
              <a:t>will</a:t>
            </a:r>
            <a:r>
              <a:rPr lang="fr-CA" baseline="0" dirty="0"/>
              <a:t> </a:t>
            </a:r>
            <a:r>
              <a:rPr lang="fr-CA" baseline="0" dirty="0" err="1"/>
              <a:t>then</a:t>
            </a:r>
            <a:r>
              <a:rPr lang="fr-CA" baseline="0" dirty="0"/>
              <a:t> </a:t>
            </a:r>
            <a:r>
              <a:rPr lang="fr-CA" baseline="0" dirty="0" err="1"/>
              <a:t>review</a:t>
            </a:r>
            <a:r>
              <a:rPr lang="fr-CA" baseline="0" dirty="0"/>
              <a:t> the basic </a:t>
            </a:r>
            <a:r>
              <a:rPr lang="fr-CA" baseline="0" dirty="0" err="1"/>
              <a:t>principles</a:t>
            </a:r>
            <a:r>
              <a:rPr lang="fr-CA" baseline="0" dirty="0"/>
              <a:t> of </a:t>
            </a:r>
            <a:r>
              <a:rPr lang="en-US" dirty="0"/>
              <a:t>FMC and PWI firing modes, and some advanced imaging techniques like TFM</a:t>
            </a:r>
            <a:endParaRPr lang="fr-CA" baseline="0" dirty="0"/>
          </a:p>
          <a:p>
            <a:endParaRPr lang="fr-CA" baseline="0" dirty="0"/>
          </a:p>
          <a:p>
            <a:pPr defTabSz="966612">
              <a:defRPr/>
            </a:pPr>
            <a:r>
              <a:rPr lang="fr-CA" baseline="0" dirty="0" err="1"/>
              <a:t>After</a:t>
            </a:r>
            <a:r>
              <a:rPr lang="fr-CA" baseline="0" dirty="0"/>
              <a:t> </a:t>
            </a:r>
            <a:r>
              <a:rPr lang="fr-CA" baseline="0" dirty="0" err="1"/>
              <a:t>that</a:t>
            </a:r>
            <a:r>
              <a:rPr lang="fr-CA" baseline="0" dirty="0"/>
              <a:t>, I </a:t>
            </a:r>
            <a:r>
              <a:rPr lang="fr-CA" baseline="0" dirty="0" err="1"/>
              <a:t>will</a:t>
            </a:r>
            <a:r>
              <a:rPr lang="fr-CA" baseline="0" dirty="0"/>
              <a:t> </a:t>
            </a:r>
            <a:r>
              <a:rPr lang="fr-CA" baseline="0" dirty="0" err="1"/>
              <a:t>briefly</a:t>
            </a:r>
            <a:r>
              <a:rPr lang="fr-CA" baseline="0" dirty="0"/>
              <a:t> talk about </a:t>
            </a:r>
            <a:r>
              <a:rPr lang="fr-CA" baseline="0" dirty="0" err="1"/>
              <a:t>our</a:t>
            </a:r>
            <a:r>
              <a:rPr lang="fr-CA" baseline="0" dirty="0"/>
              <a:t> </a:t>
            </a:r>
            <a:r>
              <a:rPr lang="fr-CA" baseline="0" dirty="0" err="1"/>
              <a:t>newest</a:t>
            </a:r>
            <a:r>
              <a:rPr lang="fr-CA" baseline="0" dirty="0"/>
              <a:t> </a:t>
            </a:r>
            <a:r>
              <a:rPr lang="fr-CA" baseline="0" dirty="0" err="1"/>
              <a:t>phased</a:t>
            </a:r>
            <a:r>
              <a:rPr lang="fr-CA" baseline="0" dirty="0"/>
              <a:t> </a:t>
            </a:r>
            <a:r>
              <a:rPr lang="fr-CA" baseline="0" dirty="0" err="1"/>
              <a:t>arrray</a:t>
            </a:r>
            <a:r>
              <a:rPr lang="fr-CA" baseline="0" dirty="0"/>
              <a:t> unit, </a:t>
            </a:r>
            <a:r>
              <a:rPr lang="fr-CA" baseline="0" dirty="0" err="1"/>
              <a:t>that</a:t>
            </a:r>
            <a:r>
              <a:rPr lang="fr-CA" baseline="0" dirty="0"/>
              <a:t> </a:t>
            </a:r>
            <a:r>
              <a:rPr lang="fr-CA" baseline="0" dirty="0" err="1"/>
              <a:t>allows</a:t>
            </a:r>
            <a:r>
              <a:rPr lang="fr-CA" baseline="0" dirty="0"/>
              <a:t> to </a:t>
            </a:r>
            <a:r>
              <a:rPr lang="fr-CA" baseline="0" dirty="0" err="1"/>
              <a:t>deploy</a:t>
            </a:r>
            <a:r>
              <a:rPr lang="fr-CA" baseline="0" dirty="0"/>
              <a:t> </a:t>
            </a:r>
            <a:r>
              <a:rPr lang="fr-CA" baseline="0" dirty="0" err="1"/>
              <a:t>this</a:t>
            </a:r>
            <a:r>
              <a:rPr lang="fr-CA" baseline="0" dirty="0"/>
              <a:t> new </a:t>
            </a:r>
            <a:r>
              <a:rPr lang="fr-CA" baseline="0" dirty="0" err="1"/>
              <a:t>technology</a:t>
            </a:r>
            <a:r>
              <a:rPr lang="fr-CA" baseline="0" dirty="0"/>
              <a:t>.</a:t>
            </a:r>
          </a:p>
          <a:p>
            <a:endParaRPr lang="fr-CA" baseline="0" dirty="0"/>
          </a:p>
          <a:p>
            <a:r>
              <a:rPr lang="fr-CA" baseline="0" dirty="0"/>
              <a:t>The </a:t>
            </a:r>
            <a:r>
              <a:rPr lang="fr-CA" baseline="0" dirty="0" err="1"/>
              <a:t>largest</a:t>
            </a:r>
            <a:r>
              <a:rPr lang="fr-CA" baseline="0" dirty="0"/>
              <a:t> part of </a:t>
            </a:r>
            <a:r>
              <a:rPr lang="fr-CA" baseline="0" dirty="0" err="1"/>
              <a:t>my</a:t>
            </a:r>
            <a:r>
              <a:rPr lang="fr-CA" baseline="0" dirty="0"/>
              <a:t> </a:t>
            </a:r>
            <a:r>
              <a:rPr lang="fr-CA" baseline="0" dirty="0" err="1"/>
              <a:t>presentation</a:t>
            </a:r>
            <a:r>
              <a:rPr lang="fr-CA" baseline="0" dirty="0"/>
              <a:t> </a:t>
            </a:r>
            <a:r>
              <a:rPr lang="fr-CA" baseline="0" dirty="0" err="1"/>
              <a:t>will</a:t>
            </a:r>
            <a:r>
              <a:rPr lang="fr-CA" baseline="0" dirty="0"/>
              <a:t> </a:t>
            </a:r>
            <a:r>
              <a:rPr lang="fr-CA" baseline="0" dirty="0" err="1"/>
              <a:t>be</a:t>
            </a:r>
            <a:r>
              <a:rPr lang="fr-CA" baseline="0" dirty="0"/>
              <a:t> about the </a:t>
            </a:r>
            <a:r>
              <a:rPr lang="fr-CA" baseline="0" dirty="0" err="1"/>
              <a:t>results</a:t>
            </a:r>
            <a:r>
              <a:rPr lang="fr-CA" baseline="0" dirty="0"/>
              <a:t> of case </a:t>
            </a:r>
            <a:r>
              <a:rPr lang="fr-CA" baseline="0" dirty="0" err="1"/>
              <a:t>studies</a:t>
            </a:r>
            <a:r>
              <a:rPr lang="fr-CA" baseline="0" dirty="0"/>
              <a:t> </a:t>
            </a:r>
            <a:r>
              <a:rPr lang="fr-CA" baseline="0" dirty="0" err="1"/>
              <a:t>that</a:t>
            </a:r>
            <a:r>
              <a:rPr lang="fr-CA" baseline="0" dirty="0"/>
              <a:t> </a:t>
            </a:r>
            <a:r>
              <a:rPr lang="fr-CA" baseline="0" dirty="0" err="1"/>
              <a:t>we</a:t>
            </a:r>
            <a:r>
              <a:rPr lang="fr-CA" baseline="0" dirty="0"/>
              <a:t> </a:t>
            </a:r>
            <a:r>
              <a:rPr lang="fr-CA" baseline="0" dirty="0" err="1"/>
              <a:t>conducted</a:t>
            </a:r>
            <a:r>
              <a:rPr lang="fr-CA" baseline="0" dirty="0"/>
              <a:t> to </a:t>
            </a:r>
            <a:r>
              <a:rPr lang="fr-CA" baseline="0" dirty="0" err="1"/>
              <a:t>validate</a:t>
            </a:r>
            <a:r>
              <a:rPr lang="fr-CA" baseline="0" dirty="0"/>
              <a:t> the </a:t>
            </a:r>
            <a:r>
              <a:rPr lang="fr-CA" baseline="0" dirty="0" err="1"/>
              <a:t>benefits</a:t>
            </a:r>
            <a:r>
              <a:rPr lang="fr-CA" baseline="0" dirty="0"/>
              <a:t> of the new </a:t>
            </a:r>
            <a:r>
              <a:rPr lang="fr-CA" baseline="0" dirty="0" err="1"/>
              <a:t>tools</a:t>
            </a:r>
            <a:r>
              <a:rPr lang="fr-CA" baseline="0" dirty="0"/>
              <a:t> </a:t>
            </a:r>
            <a:r>
              <a:rPr lang="fr-CA" baseline="0" dirty="0" err="1"/>
              <a:t>involving</a:t>
            </a:r>
            <a:r>
              <a:rPr lang="fr-CA" baseline="0" dirty="0"/>
              <a:t> FMC, PWI and </a:t>
            </a:r>
            <a:r>
              <a:rPr lang="fr-CA" baseline="0" dirty="0" err="1"/>
              <a:t>advanced</a:t>
            </a:r>
            <a:r>
              <a:rPr lang="fr-CA" baseline="0" dirty="0"/>
              <a:t> </a:t>
            </a:r>
            <a:r>
              <a:rPr lang="fr-CA" baseline="0" dirty="0" err="1"/>
              <a:t>imaging</a:t>
            </a:r>
            <a:r>
              <a:rPr lang="fr-CA" baseline="0" dirty="0"/>
              <a:t> techniques.</a:t>
            </a:r>
          </a:p>
          <a:p>
            <a:endParaRPr lang="fr-CA" baseline="0" dirty="0"/>
          </a:p>
          <a:p>
            <a:r>
              <a:rPr lang="fr-CA" baseline="0" dirty="0" err="1"/>
              <a:t>Finally</a:t>
            </a:r>
            <a:r>
              <a:rPr lang="fr-CA" baseline="0" dirty="0"/>
              <a:t>, I </a:t>
            </a:r>
            <a:r>
              <a:rPr lang="fr-CA" baseline="0" dirty="0" err="1"/>
              <a:t>will</a:t>
            </a:r>
            <a:r>
              <a:rPr lang="fr-CA" baseline="0" dirty="0"/>
              <a:t> </a:t>
            </a:r>
            <a:r>
              <a:rPr lang="fr-CA" baseline="0" dirty="0" err="1"/>
              <a:t>present</a:t>
            </a:r>
            <a:r>
              <a:rPr lang="fr-CA" baseline="0" dirty="0"/>
              <a:t> </a:t>
            </a:r>
            <a:r>
              <a:rPr lang="fr-CA" baseline="0" dirty="0" err="1"/>
              <a:t>some</a:t>
            </a:r>
            <a:r>
              <a:rPr lang="fr-CA" baseline="0" dirty="0"/>
              <a:t> conclusions </a:t>
            </a:r>
            <a:r>
              <a:rPr lang="fr-CA" baseline="0" dirty="0" err="1"/>
              <a:t>from</a:t>
            </a:r>
            <a:r>
              <a:rPr lang="fr-CA" baseline="0" dirty="0"/>
              <a:t> </a:t>
            </a:r>
            <a:r>
              <a:rPr lang="fr-CA" baseline="0" dirty="0" err="1"/>
              <a:t>our</a:t>
            </a:r>
            <a:r>
              <a:rPr lang="fr-CA" baseline="0" dirty="0"/>
              <a:t> </a:t>
            </a:r>
            <a:r>
              <a:rPr lang="fr-CA" baseline="0" dirty="0" err="1"/>
              <a:t>work</a:t>
            </a:r>
            <a:r>
              <a:rPr lang="fr-CA" baseline="0" dirty="0"/>
              <a:t>.</a:t>
            </a:r>
            <a:endParaRPr lang="en-CA" dirty="0"/>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2</a:t>
            </a:fld>
            <a:endParaRPr lang="en-CA"/>
          </a:p>
        </p:txBody>
      </p:sp>
    </p:spTree>
    <p:extLst>
      <p:ext uri="{BB962C8B-B14F-4D97-AF65-F5344CB8AC3E}">
        <p14:creationId xmlns:p14="http://schemas.microsoft.com/office/powerpoint/2010/main" val="3387102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mn-lt"/>
                <a:ea typeface="+mn-ea"/>
                <a:cs typeface="+mn-cs"/>
              </a:rPr>
              <a:t>This slide shows images of the region of interest in the L-L wave mode, from live TFM and 5 reconstruction algorithms that we saw in the previous example. The gain setting was adjusted to bring the calibration SDH to roughly 80% FSH.</a:t>
            </a: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20</a:t>
            </a:fld>
            <a:endParaRPr lang="en-CA"/>
          </a:p>
        </p:txBody>
      </p:sp>
    </p:spTree>
    <p:extLst>
      <p:ext uri="{BB962C8B-B14F-4D97-AF65-F5344CB8AC3E}">
        <p14:creationId xmlns:p14="http://schemas.microsoft.com/office/powerpoint/2010/main" val="246509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1’15”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Typically, when looking at challenging damage mechanisms with low reflectivity, operators need to apply increased gain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fr-CA" dirty="0"/>
              <a:t>On the images </a:t>
            </a:r>
            <a:r>
              <a:rPr lang="fr-CA" dirty="0" err="1"/>
              <a:t>with</a:t>
            </a:r>
            <a:r>
              <a:rPr lang="fr-CA" dirty="0"/>
              <a:t> </a:t>
            </a:r>
            <a:r>
              <a:rPr lang="fr-CA" dirty="0" err="1"/>
              <a:t>increased</a:t>
            </a:r>
            <a:r>
              <a:rPr lang="fr-CA" dirty="0"/>
              <a:t> </a:t>
            </a:r>
            <a:r>
              <a:rPr lang="fr-CA" dirty="0" err="1"/>
              <a:t>softgain</a:t>
            </a:r>
            <a:r>
              <a:rPr lang="fr-CA" dirty="0"/>
              <a:t>, the </a:t>
            </a:r>
            <a:r>
              <a:rPr lang="fr-CA" dirty="0" err="1"/>
              <a:t>typical</a:t>
            </a:r>
            <a:r>
              <a:rPr lang="fr-CA" dirty="0"/>
              <a:t> TFM </a:t>
            </a:r>
            <a:r>
              <a:rPr lang="fr-CA" dirty="0" err="1"/>
              <a:t>artifacts</a:t>
            </a:r>
            <a:r>
              <a:rPr lang="fr-CA" dirty="0"/>
              <a:t> </a:t>
            </a:r>
            <a:r>
              <a:rPr lang="fr-CA" dirty="0" err="1"/>
              <a:t>generated</a:t>
            </a:r>
            <a:r>
              <a:rPr lang="fr-CA" dirty="0"/>
              <a:t> by </a:t>
            </a:r>
            <a:r>
              <a:rPr lang="fr-CA" dirty="0" err="1"/>
              <a:t>strong</a:t>
            </a:r>
            <a:r>
              <a:rPr lang="fr-CA" dirty="0"/>
              <a:t> </a:t>
            </a:r>
            <a:r>
              <a:rPr lang="fr-CA" dirty="0" err="1"/>
              <a:t>geometrical</a:t>
            </a:r>
            <a:r>
              <a:rPr lang="fr-CA" dirty="0"/>
              <a:t> </a:t>
            </a:r>
            <a:r>
              <a:rPr lang="fr-CA" dirty="0" err="1"/>
              <a:t>reflectors</a:t>
            </a:r>
            <a:r>
              <a:rPr lang="fr-CA" dirty="0"/>
              <a:t> like the back-</a:t>
            </a:r>
            <a:r>
              <a:rPr lang="fr-CA" dirty="0" err="1"/>
              <a:t>wall</a:t>
            </a:r>
            <a:r>
              <a:rPr lang="fr-CA" dirty="0"/>
              <a:t> and large </a:t>
            </a:r>
            <a:r>
              <a:rPr lang="fr-CA" dirty="0" err="1"/>
              <a:t>SDH’s</a:t>
            </a:r>
            <a:r>
              <a:rPr lang="fr-CA" dirty="0"/>
              <a:t> </a:t>
            </a:r>
            <a:r>
              <a:rPr lang="fr-CA" dirty="0" err="1"/>
              <a:t>become</a:t>
            </a:r>
            <a:r>
              <a:rPr lang="fr-CA" dirty="0"/>
              <a:t> visible on the live TFM image, and the </a:t>
            </a:r>
            <a:r>
              <a:rPr lang="fr-CA" dirty="0" err="1"/>
              <a:t>regular</a:t>
            </a:r>
            <a:r>
              <a:rPr lang="fr-CA" dirty="0"/>
              <a:t> </a:t>
            </a:r>
            <a:r>
              <a:rPr lang="fr-CA" dirty="0" err="1"/>
              <a:t>reconstructed</a:t>
            </a:r>
            <a:r>
              <a:rPr lang="fr-CA" dirty="0"/>
              <a:t> TFM image. </a:t>
            </a:r>
          </a:p>
          <a:p>
            <a:endParaRPr lang="fr-CA" dirty="0"/>
          </a:p>
          <a:p>
            <a:r>
              <a:rPr lang="fr-CA" dirty="0"/>
              <a:t>The </a:t>
            </a:r>
            <a:r>
              <a:rPr lang="fr-CA" dirty="0" err="1"/>
              <a:t>envelope</a:t>
            </a:r>
            <a:r>
              <a:rPr lang="fr-CA" dirty="0"/>
              <a:t> </a:t>
            </a:r>
            <a:r>
              <a:rPr lang="fr-CA" dirty="0" err="1"/>
              <a:t>adds</a:t>
            </a:r>
            <a:r>
              <a:rPr lang="fr-CA" dirty="0"/>
              <a:t> </a:t>
            </a:r>
            <a:r>
              <a:rPr lang="fr-CA" dirty="0" err="1"/>
              <a:t>smoothing</a:t>
            </a:r>
            <a:r>
              <a:rPr lang="fr-CA" dirty="0"/>
              <a:t> to the image but </a:t>
            </a:r>
            <a:r>
              <a:rPr lang="fr-CA" dirty="0" err="1"/>
              <a:t>doesn’t</a:t>
            </a:r>
            <a:r>
              <a:rPr lang="fr-CA" dirty="0"/>
              <a:t> </a:t>
            </a:r>
            <a:r>
              <a:rPr lang="fr-CA" dirty="0" err="1"/>
              <a:t>reduce</a:t>
            </a:r>
            <a:r>
              <a:rPr lang="fr-CA" dirty="0"/>
              <a:t> the </a:t>
            </a:r>
            <a:r>
              <a:rPr lang="fr-CA" dirty="0" err="1"/>
              <a:t>artifacts</a:t>
            </a:r>
            <a:r>
              <a:rPr lang="fr-CA" dirty="0"/>
              <a:t>.</a:t>
            </a:r>
          </a:p>
          <a:p>
            <a:endParaRPr lang="fr-CA" dirty="0"/>
          </a:p>
          <a:p>
            <a:r>
              <a:rPr lang="fr-CA" dirty="0"/>
              <a:t>In real live inspections the </a:t>
            </a:r>
            <a:r>
              <a:rPr lang="fr-CA" dirty="0" err="1"/>
              <a:t>artifacts</a:t>
            </a:r>
            <a:r>
              <a:rPr lang="fr-CA" dirty="0"/>
              <a:t> </a:t>
            </a:r>
            <a:r>
              <a:rPr lang="fr-CA" dirty="0" err="1"/>
              <a:t>will</a:t>
            </a:r>
            <a:r>
              <a:rPr lang="fr-CA" dirty="0"/>
              <a:t> </a:t>
            </a:r>
            <a:r>
              <a:rPr lang="fr-CA" dirty="0" err="1"/>
              <a:t>jeopardize</a:t>
            </a:r>
            <a:r>
              <a:rPr lang="fr-CA" dirty="0"/>
              <a:t> reliable </a:t>
            </a:r>
            <a:r>
              <a:rPr lang="fr-CA" dirty="0" err="1"/>
              <a:t>detection</a:t>
            </a:r>
            <a:r>
              <a:rPr lang="fr-CA" dirty="0"/>
              <a:t> of </a:t>
            </a:r>
            <a:r>
              <a:rPr lang="fr-CA" dirty="0" err="1"/>
              <a:t>small</a:t>
            </a:r>
            <a:r>
              <a:rPr lang="fr-CA" dirty="0"/>
              <a:t> </a:t>
            </a:r>
            <a:r>
              <a:rPr lang="fr-CA" dirty="0" err="1"/>
              <a:t>low-reflectivity</a:t>
            </a:r>
            <a:r>
              <a:rPr lang="fr-CA" dirty="0"/>
              <a:t> </a:t>
            </a:r>
            <a:r>
              <a:rPr lang="fr-CA" dirty="0" err="1"/>
              <a:t>reflectors</a:t>
            </a:r>
            <a:r>
              <a:rPr lang="fr-CA" dirty="0"/>
              <a:t>.</a:t>
            </a:r>
          </a:p>
          <a:p>
            <a:endParaRPr lang="fr-CA" dirty="0"/>
          </a:p>
          <a:p>
            <a:r>
              <a:rPr lang="fr-CA" dirty="0"/>
              <a:t>On the </a:t>
            </a:r>
            <a:r>
              <a:rPr lang="fr-CA" dirty="0" err="1"/>
              <a:t>three</a:t>
            </a:r>
            <a:r>
              <a:rPr lang="fr-CA" dirty="0"/>
              <a:t> images </a:t>
            </a:r>
            <a:r>
              <a:rPr lang="fr-CA" dirty="0" err="1"/>
              <a:t>below</a:t>
            </a:r>
            <a:r>
              <a:rPr lang="fr-CA" dirty="0"/>
              <a:t>, </a:t>
            </a:r>
            <a:r>
              <a:rPr lang="fr-CA" dirty="0" err="1"/>
              <a:t>we</a:t>
            </a:r>
            <a:r>
              <a:rPr lang="fr-CA" dirty="0"/>
              <a:t> can </a:t>
            </a:r>
            <a:r>
              <a:rPr lang="fr-CA" dirty="0" err="1"/>
              <a:t>see</a:t>
            </a:r>
            <a:r>
              <a:rPr lang="fr-CA" dirty="0"/>
              <a:t> </a:t>
            </a:r>
            <a:r>
              <a:rPr lang="fr-CA" dirty="0" err="1"/>
              <a:t>that</a:t>
            </a:r>
            <a:r>
              <a:rPr lang="fr-CA" dirty="0"/>
              <a:t> DMAS and the Phase </a:t>
            </a:r>
            <a:r>
              <a:rPr lang="fr-CA" dirty="0" err="1"/>
              <a:t>Coherence</a:t>
            </a:r>
            <a:r>
              <a:rPr lang="fr-CA" dirty="0"/>
              <a:t> Factor </a:t>
            </a:r>
            <a:r>
              <a:rPr lang="fr-CA" dirty="0" err="1"/>
              <a:t>strongly</a:t>
            </a:r>
            <a:r>
              <a:rPr lang="fr-CA" dirty="0"/>
              <a:t> </a:t>
            </a:r>
            <a:r>
              <a:rPr lang="fr-CA" dirty="0" err="1"/>
              <a:t>reduce</a:t>
            </a:r>
            <a:r>
              <a:rPr lang="fr-CA" dirty="0"/>
              <a:t> the </a:t>
            </a:r>
            <a:r>
              <a:rPr lang="fr-CA" dirty="0" err="1"/>
              <a:t>artifacts</a:t>
            </a:r>
            <a:r>
              <a:rPr lang="fr-CA" dirty="0"/>
              <a:t>, and </a:t>
            </a:r>
            <a:r>
              <a:rPr lang="fr-CA" dirty="0" err="1"/>
              <a:t>thus</a:t>
            </a:r>
            <a:r>
              <a:rPr lang="fr-CA" dirty="0"/>
              <a:t> </a:t>
            </a:r>
            <a:r>
              <a:rPr lang="fr-CA" dirty="0" err="1"/>
              <a:t>improve</a:t>
            </a:r>
            <a:r>
              <a:rPr lang="fr-CA" dirty="0"/>
              <a:t> the SNR of the global image. The </a:t>
            </a:r>
            <a:r>
              <a:rPr lang="fr-CA" dirty="0" err="1"/>
              <a:t>envelope</a:t>
            </a:r>
            <a:r>
              <a:rPr lang="fr-CA" dirty="0"/>
              <a:t> can </a:t>
            </a:r>
            <a:r>
              <a:rPr lang="fr-CA" dirty="0" err="1"/>
              <a:t>also</a:t>
            </a:r>
            <a:r>
              <a:rPr lang="fr-CA" dirty="0"/>
              <a:t> </a:t>
            </a:r>
            <a:r>
              <a:rPr lang="fr-CA" dirty="0" err="1"/>
              <a:t>be</a:t>
            </a:r>
            <a:r>
              <a:rPr lang="fr-CA" dirty="0"/>
              <a:t> </a:t>
            </a:r>
            <a:r>
              <a:rPr lang="fr-CA" dirty="0" err="1"/>
              <a:t>applied</a:t>
            </a:r>
            <a:r>
              <a:rPr lang="fr-CA" dirty="0"/>
              <a:t> </a:t>
            </a:r>
            <a:r>
              <a:rPr lang="fr-CA" dirty="0" err="1"/>
              <a:t>together</a:t>
            </a:r>
            <a:r>
              <a:rPr lang="fr-CA" dirty="0"/>
              <a:t> </a:t>
            </a:r>
            <a:r>
              <a:rPr lang="fr-CA" dirty="0" err="1"/>
              <a:t>with</a:t>
            </a:r>
            <a:r>
              <a:rPr lang="fr-CA" dirty="0"/>
              <a:t> </a:t>
            </a:r>
            <a:r>
              <a:rPr lang="fr-CA" dirty="0" err="1"/>
              <a:t>those</a:t>
            </a:r>
            <a:r>
              <a:rPr lang="fr-CA" dirty="0"/>
              <a:t> 2 </a:t>
            </a:r>
            <a:r>
              <a:rPr lang="fr-CA" dirty="0" err="1"/>
              <a:t>algorithms</a:t>
            </a:r>
            <a:r>
              <a:rPr lang="fr-CA" dirty="0"/>
              <a:t> to </a:t>
            </a:r>
            <a:r>
              <a:rPr lang="fr-CA" dirty="0" err="1"/>
              <a:t>obtain</a:t>
            </a:r>
            <a:r>
              <a:rPr lang="fr-CA" dirty="0"/>
              <a:t> the </a:t>
            </a:r>
            <a:r>
              <a:rPr lang="fr-CA" dirty="0" err="1"/>
              <a:t>smoothened</a:t>
            </a:r>
            <a:r>
              <a:rPr lang="fr-CA" dirty="0"/>
              <a:t> images.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When</a:t>
            </a:r>
            <a:r>
              <a:rPr lang="fr-CA" dirty="0"/>
              <a:t> </a:t>
            </a:r>
            <a:r>
              <a:rPr lang="fr-CA" dirty="0" err="1"/>
              <a:t>zooming</a:t>
            </a:r>
            <a:r>
              <a:rPr lang="fr-CA" dirty="0"/>
              <a:t> in </a:t>
            </a:r>
            <a:r>
              <a:rPr lang="fr-CA" dirty="0" err="1"/>
              <a:t>we</a:t>
            </a:r>
            <a:r>
              <a:rPr lang="fr-CA" dirty="0"/>
              <a:t> can </a:t>
            </a:r>
            <a:r>
              <a:rPr lang="fr-CA" dirty="0" err="1"/>
              <a:t>better</a:t>
            </a:r>
            <a:r>
              <a:rPr lang="fr-CA" dirty="0"/>
              <a:t> </a:t>
            </a:r>
            <a:r>
              <a:rPr lang="fr-CA" dirty="0" err="1"/>
              <a:t>see</a:t>
            </a:r>
            <a:r>
              <a:rPr lang="fr-CA" dirty="0"/>
              <a:t> the </a:t>
            </a:r>
            <a:r>
              <a:rPr lang="fr-CA" dirty="0" err="1"/>
              <a:t>small</a:t>
            </a:r>
            <a:r>
              <a:rPr lang="fr-CA" dirty="0"/>
              <a:t> </a:t>
            </a:r>
            <a:r>
              <a:rPr lang="fr-CA" dirty="0" err="1"/>
              <a:t>low-reflectivity</a:t>
            </a:r>
            <a:r>
              <a:rPr lang="fr-CA" dirty="0"/>
              <a:t> indications adjacent to the </a:t>
            </a:r>
            <a:r>
              <a:rPr lang="fr-CA" dirty="0" err="1"/>
              <a:t>strong</a:t>
            </a:r>
            <a:r>
              <a:rPr lang="fr-CA" dirty="0"/>
              <a:t> </a:t>
            </a:r>
            <a:r>
              <a:rPr lang="fr-CA" dirty="0" err="1"/>
              <a:t>geometrical</a:t>
            </a:r>
            <a:r>
              <a:rPr lang="fr-CA" dirty="0"/>
              <a:t> </a:t>
            </a:r>
            <a:r>
              <a:rPr lang="fr-CA" dirty="0" err="1"/>
              <a:t>reflectors</a:t>
            </a:r>
            <a:r>
              <a:rPr lang="fr-CA" dirty="0"/>
              <a:t>.</a:t>
            </a:r>
            <a:endParaRPr lang="en-US" dirty="0"/>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21</a:t>
            </a:fld>
            <a:endParaRPr lang="en-CA"/>
          </a:p>
        </p:txBody>
      </p:sp>
    </p:spTree>
    <p:extLst>
      <p:ext uri="{BB962C8B-B14F-4D97-AF65-F5344CB8AC3E}">
        <p14:creationId xmlns:p14="http://schemas.microsoft.com/office/powerpoint/2010/main" val="2948643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40”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last case study is the inspection of a complex dissimilar metal weld that contains a large branched ID surface breaking crack.</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objective of the trial was to explore the potential of advanced focusing techniques for flaw characterization and sizing, using a large aperture DMA probe at 1.5 </a:t>
            </a:r>
            <a:r>
              <a:rPr lang="en-US" sz="1200" kern="1200" dirty="0" err="1">
                <a:solidFill>
                  <a:schemeClr val="tx1"/>
                </a:solidFill>
                <a:latin typeface="+mn-lt"/>
                <a:ea typeface="+mn-ea"/>
                <a:cs typeface="+mn-cs"/>
              </a:rPr>
              <a:t>MHz.</a:t>
            </a:r>
            <a:r>
              <a:rPr lang="en-US" sz="1200" kern="1200" dirty="0">
                <a:solidFill>
                  <a:schemeClr val="tx1"/>
                </a:solidFill>
                <a:latin typeface="+mn-lt"/>
                <a:ea typeface="+mn-ea"/>
                <a:cs typeface="+mn-cs"/>
              </a:rPr>
              <a:t> Both transmitter and receiver arrays have a 10 x 6 element configuration. This slide shows the actual probe assembly and the acoustic beam for standard PA UT focused near the ID surface.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22</a:t>
            </a:fld>
            <a:endParaRPr lang="en-CA"/>
          </a:p>
        </p:txBody>
      </p:sp>
    </p:spTree>
    <p:extLst>
      <p:ext uri="{BB962C8B-B14F-4D97-AF65-F5344CB8AC3E}">
        <p14:creationId xmlns:p14="http://schemas.microsoft.com/office/powerpoint/2010/main" val="1210180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40”</a:t>
            </a:r>
          </a:p>
          <a:p>
            <a:endParaRPr lang="fr-CA" dirty="0"/>
          </a:p>
          <a:p>
            <a:r>
              <a:rPr lang="fr-CA" dirty="0"/>
              <a:t>So let us have a look at the images </a:t>
            </a:r>
            <a:r>
              <a:rPr lang="fr-CA" dirty="0" err="1"/>
              <a:t>obtained</a:t>
            </a:r>
            <a:r>
              <a:rPr lang="fr-CA" dirty="0"/>
              <a:t> </a:t>
            </a:r>
            <a:r>
              <a:rPr lang="fr-CA" dirty="0" err="1"/>
              <a:t>with</a:t>
            </a:r>
            <a:r>
              <a:rPr lang="fr-CA" dirty="0"/>
              <a:t> the </a:t>
            </a:r>
            <a:r>
              <a:rPr lang="fr-CA" dirty="0" err="1"/>
              <a:t>different</a:t>
            </a:r>
            <a:r>
              <a:rPr lang="fr-CA" dirty="0"/>
              <a:t> inspection techniques.</a:t>
            </a:r>
          </a:p>
          <a:p>
            <a:endParaRPr lang="fr-CA" dirty="0"/>
          </a:p>
          <a:p>
            <a:r>
              <a:rPr lang="fr-CA" dirty="0"/>
              <a:t>The </a:t>
            </a:r>
            <a:r>
              <a:rPr lang="fr-CA" dirty="0" err="1"/>
              <a:t>merged</a:t>
            </a:r>
            <a:r>
              <a:rPr lang="fr-CA" dirty="0"/>
              <a:t> </a:t>
            </a:r>
            <a:r>
              <a:rPr lang="fr-CA" dirty="0" err="1"/>
              <a:t>view</a:t>
            </a:r>
            <a:r>
              <a:rPr lang="fr-CA" dirty="0"/>
              <a:t> of the standard PA UT technique </a:t>
            </a:r>
            <a:r>
              <a:rPr lang="fr-CA" dirty="0" err="1"/>
              <a:t>is</a:t>
            </a:r>
            <a:r>
              <a:rPr lang="fr-CA" dirty="0"/>
              <a:t> </a:t>
            </a:r>
            <a:r>
              <a:rPr lang="fr-CA" dirty="0" err="1"/>
              <a:t>shown</a:t>
            </a:r>
            <a:r>
              <a:rPr lang="fr-CA" dirty="0"/>
              <a:t> at the top of the slide. The corner trap </a:t>
            </a:r>
            <a:r>
              <a:rPr lang="fr-CA" dirty="0" err="1"/>
              <a:t>is</a:t>
            </a:r>
            <a:r>
              <a:rPr lang="fr-CA" dirty="0"/>
              <a:t> </a:t>
            </a:r>
            <a:r>
              <a:rPr lang="fr-CA" dirty="0" err="1"/>
              <a:t>very</a:t>
            </a:r>
            <a:r>
              <a:rPr lang="fr-CA" dirty="0"/>
              <a:t> </a:t>
            </a:r>
            <a:r>
              <a:rPr lang="fr-CA" dirty="0" err="1"/>
              <a:t>well</a:t>
            </a:r>
            <a:r>
              <a:rPr lang="fr-CA" dirty="0"/>
              <a:t> </a:t>
            </a:r>
            <a:r>
              <a:rPr lang="fr-CA" dirty="0" err="1"/>
              <a:t>detected</a:t>
            </a:r>
            <a:r>
              <a:rPr lang="fr-CA" dirty="0"/>
              <a:t>, </a:t>
            </a:r>
            <a:r>
              <a:rPr lang="fr-CA" dirty="0" err="1"/>
              <a:t>because</a:t>
            </a:r>
            <a:r>
              <a:rPr lang="fr-CA" dirty="0"/>
              <a:t> the </a:t>
            </a:r>
            <a:r>
              <a:rPr lang="fr-CA" dirty="0" err="1"/>
              <a:t>lower</a:t>
            </a:r>
            <a:r>
              <a:rPr lang="fr-CA" dirty="0"/>
              <a:t> angles of the </a:t>
            </a:r>
            <a:r>
              <a:rPr lang="fr-CA" dirty="0" err="1"/>
              <a:t>sector</a:t>
            </a:r>
            <a:r>
              <a:rPr lang="fr-CA" dirty="0"/>
              <a:t> scan are </a:t>
            </a:r>
            <a:r>
              <a:rPr lang="fr-CA" dirty="0" err="1"/>
              <a:t>typicaly</a:t>
            </a:r>
            <a:r>
              <a:rPr lang="fr-CA" dirty="0"/>
              <a:t> </a:t>
            </a:r>
            <a:r>
              <a:rPr lang="fr-CA" dirty="0" err="1"/>
              <a:t>focused</a:t>
            </a:r>
            <a:r>
              <a:rPr lang="fr-CA" dirty="0"/>
              <a:t> </a:t>
            </a:r>
            <a:r>
              <a:rPr lang="fr-CA" dirty="0" err="1"/>
              <a:t>near</a:t>
            </a:r>
            <a:r>
              <a:rPr lang="fr-CA" dirty="0"/>
              <a:t> the ID. The </a:t>
            </a:r>
            <a:r>
              <a:rPr lang="fr-CA" dirty="0" err="1"/>
              <a:t>upper</a:t>
            </a:r>
            <a:r>
              <a:rPr lang="fr-CA" dirty="0"/>
              <a:t> part of the crack </a:t>
            </a:r>
            <a:r>
              <a:rPr lang="fr-CA" dirty="0" err="1"/>
              <a:t>is</a:t>
            </a:r>
            <a:r>
              <a:rPr lang="fr-CA" dirty="0"/>
              <a:t> visible but the image </a:t>
            </a:r>
            <a:r>
              <a:rPr lang="fr-CA" dirty="0" err="1"/>
              <a:t>is</a:t>
            </a:r>
            <a:r>
              <a:rPr lang="fr-CA" dirty="0"/>
              <a:t> </a:t>
            </a:r>
            <a:r>
              <a:rPr lang="fr-CA" dirty="0" err="1"/>
              <a:t>incomplete</a:t>
            </a:r>
            <a:r>
              <a:rPr lang="fr-CA" dirty="0"/>
              <a:t> for </a:t>
            </a:r>
            <a:r>
              <a:rPr lang="fr-CA" dirty="0" err="1"/>
              <a:t>this</a:t>
            </a:r>
            <a:r>
              <a:rPr lang="fr-CA" dirty="0"/>
              <a:t> </a:t>
            </a:r>
            <a:r>
              <a:rPr lang="fr-CA" dirty="0" err="1"/>
              <a:t>very</a:t>
            </a:r>
            <a:r>
              <a:rPr lang="fr-CA" dirty="0"/>
              <a:t> high crack</a:t>
            </a:r>
          </a:p>
          <a:p>
            <a:endParaRPr lang="fr-CA" dirty="0"/>
          </a:p>
          <a:p>
            <a:r>
              <a:rPr lang="fr-CA" dirty="0"/>
              <a:t>The image at the </a:t>
            </a:r>
            <a:r>
              <a:rPr lang="fr-CA" dirty="0" err="1"/>
              <a:t>bottom</a:t>
            </a:r>
            <a:r>
              <a:rPr lang="fr-CA" dirty="0"/>
              <a:t> of the slide </a:t>
            </a:r>
            <a:r>
              <a:rPr lang="fr-CA" dirty="0" err="1"/>
              <a:t>is</a:t>
            </a:r>
            <a:r>
              <a:rPr lang="fr-CA" dirty="0"/>
              <a:t> the </a:t>
            </a:r>
            <a:r>
              <a:rPr lang="fr-CA" dirty="0" err="1"/>
              <a:t>regular</a:t>
            </a:r>
            <a:r>
              <a:rPr lang="fr-CA" dirty="0"/>
              <a:t> TFM and </a:t>
            </a:r>
            <a:r>
              <a:rPr lang="fr-CA" dirty="0" err="1"/>
              <a:t>was</a:t>
            </a:r>
            <a:r>
              <a:rPr lang="fr-CA" dirty="0"/>
              <a:t> </a:t>
            </a:r>
            <a:r>
              <a:rPr lang="fr-CA" dirty="0" err="1"/>
              <a:t>processed</a:t>
            </a:r>
            <a:r>
              <a:rPr lang="fr-CA" dirty="0"/>
              <a:t> </a:t>
            </a:r>
            <a:r>
              <a:rPr lang="fr-CA" dirty="0" err="1"/>
              <a:t>from</a:t>
            </a:r>
            <a:r>
              <a:rPr lang="fr-CA" dirty="0"/>
              <a:t> </a:t>
            </a:r>
            <a:r>
              <a:rPr lang="fr-CA" dirty="0" err="1"/>
              <a:t>recorded</a:t>
            </a:r>
            <a:r>
              <a:rPr lang="fr-CA" dirty="0"/>
              <a:t> FMC data. The image of the corner trap </a:t>
            </a:r>
            <a:r>
              <a:rPr lang="fr-CA" dirty="0" err="1"/>
              <a:t>is</a:t>
            </a:r>
            <a:r>
              <a:rPr lang="fr-CA" dirty="0"/>
              <a:t> </a:t>
            </a:r>
            <a:r>
              <a:rPr lang="fr-CA" dirty="0" err="1"/>
              <a:t>almost</a:t>
            </a:r>
            <a:r>
              <a:rPr lang="fr-CA" dirty="0"/>
              <a:t> </a:t>
            </a:r>
            <a:r>
              <a:rPr lang="fr-CA" dirty="0" err="1"/>
              <a:t>identical</a:t>
            </a:r>
            <a:r>
              <a:rPr lang="fr-CA" dirty="0"/>
              <a:t>, but </a:t>
            </a:r>
            <a:r>
              <a:rPr lang="fr-CA" dirty="0" err="1"/>
              <a:t>we</a:t>
            </a:r>
            <a:r>
              <a:rPr lang="fr-CA" dirty="0"/>
              <a:t> </a:t>
            </a:r>
            <a:r>
              <a:rPr lang="fr-CA" dirty="0" err="1"/>
              <a:t>get</a:t>
            </a:r>
            <a:r>
              <a:rPr lang="fr-CA" dirty="0"/>
              <a:t> a </a:t>
            </a:r>
            <a:r>
              <a:rPr lang="fr-CA" dirty="0" err="1"/>
              <a:t>complete</a:t>
            </a:r>
            <a:r>
              <a:rPr lang="fr-CA" dirty="0"/>
              <a:t> image of the </a:t>
            </a:r>
            <a:r>
              <a:rPr lang="fr-CA" dirty="0" err="1"/>
              <a:t>upper</a:t>
            </a:r>
            <a:r>
              <a:rPr lang="fr-CA" dirty="0"/>
              <a:t> part of the crack, and </a:t>
            </a:r>
            <a:r>
              <a:rPr lang="fr-CA" dirty="0" err="1"/>
              <a:t>even</a:t>
            </a:r>
            <a:r>
              <a:rPr lang="fr-CA" dirty="0"/>
              <a:t> </a:t>
            </a:r>
            <a:r>
              <a:rPr lang="fr-CA" dirty="0" err="1"/>
              <a:t>some</a:t>
            </a:r>
            <a:r>
              <a:rPr lang="fr-CA" dirty="0"/>
              <a:t> of the </a:t>
            </a:r>
            <a:r>
              <a:rPr lang="fr-CA" dirty="0" err="1"/>
              <a:t>other</a:t>
            </a:r>
            <a:r>
              <a:rPr lang="fr-CA" dirty="0"/>
              <a:t> </a:t>
            </a:r>
            <a:r>
              <a:rPr lang="fr-CA" dirty="0" err="1"/>
              <a:t>facets</a:t>
            </a:r>
            <a:r>
              <a:rPr lang="fr-CA" dirty="0"/>
              <a:t> of the crack.</a:t>
            </a: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23</a:t>
            </a:fld>
            <a:endParaRPr lang="en-CA"/>
          </a:p>
        </p:txBody>
      </p:sp>
    </p:spTree>
    <p:extLst>
      <p:ext uri="{BB962C8B-B14F-4D97-AF65-F5344CB8AC3E}">
        <p14:creationId xmlns:p14="http://schemas.microsoft.com/office/powerpoint/2010/main" val="1882556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30”</a:t>
            </a:r>
          </a:p>
          <a:p>
            <a:endParaRPr lang="fr-CA" dirty="0"/>
          </a:p>
          <a:p>
            <a:r>
              <a:rPr lang="fr-CA" dirty="0"/>
              <a:t>And </a:t>
            </a:r>
            <a:r>
              <a:rPr lang="fr-CA" dirty="0" err="1"/>
              <a:t>now</a:t>
            </a:r>
            <a:r>
              <a:rPr lang="fr-CA" dirty="0"/>
              <a:t> </a:t>
            </a:r>
            <a:r>
              <a:rPr lang="fr-CA" dirty="0" err="1"/>
              <a:t>we</a:t>
            </a:r>
            <a:r>
              <a:rPr lang="fr-CA" dirty="0"/>
              <a:t> are </a:t>
            </a:r>
            <a:r>
              <a:rPr lang="fr-CA" dirty="0" err="1"/>
              <a:t>looking</a:t>
            </a:r>
            <a:r>
              <a:rPr lang="fr-CA" dirty="0"/>
              <a:t> at the TFM </a:t>
            </a:r>
            <a:r>
              <a:rPr lang="fr-CA" dirty="0" err="1"/>
              <a:t>with</a:t>
            </a:r>
            <a:r>
              <a:rPr lang="fr-CA" dirty="0"/>
              <a:t> </a:t>
            </a:r>
            <a:r>
              <a:rPr lang="fr-CA" dirty="0" err="1"/>
              <a:t>Envelope</a:t>
            </a:r>
            <a:r>
              <a:rPr lang="fr-CA" dirty="0"/>
              <a:t> at the </a:t>
            </a:r>
            <a:r>
              <a:rPr lang="fr-CA" dirty="0" err="1"/>
              <a:t>bottom</a:t>
            </a:r>
            <a:r>
              <a:rPr lang="fr-CA" dirty="0"/>
              <a:t> of the slide, and the TFM DMAS </a:t>
            </a:r>
            <a:r>
              <a:rPr lang="fr-CA" dirty="0" err="1"/>
              <a:t>with</a:t>
            </a:r>
            <a:r>
              <a:rPr lang="fr-CA" dirty="0"/>
              <a:t> </a:t>
            </a:r>
            <a:r>
              <a:rPr lang="fr-CA" dirty="0" err="1"/>
              <a:t>Envelope</a:t>
            </a:r>
            <a:r>
              <a:rPr lang="fr-CA" dirty="0"/>
              <a:t> at the top of the slide.</a:t>
            </a:r>
          </a:p>
          <a:p>
            <a:endParaRPr lang="fr-CA" dirty="0"/>
          </a:p>
          <a:p>
            <a:r>
              <a:rPr lang="fr-CA" dirty="0"/>
              <a:t>The </a:t>
            </a:r>
            <a:r>
              <a:rPr lang="fr-CA" dirty="0" err="1"/>
              <a:t>Envelope</a:t>
            </a:r>
            <a:r>
              <a:rPr lang="fr-CA" dirty="0"/>
              <a:t> </a:t>
            </a:r>
            <a:r>
              <a:rPr lang="fr-CA" dirty="0" err="1"/>
              <a:t>does</a:t>
            </a:r>
            <a:r>
              <a:rPr lang="fr-CA" dirty="0"/>
              <a:t> not have a large influence on the image </a:t>
            </a:r>
            <a:r>
              <a:rPr lang="fr-CA" dirty="0" err="1"/>
              <a:t>quality</a:t>
            </a:r>
            <a:r>
              <a:rPr lang="fr-CA" dirty="0"/>
              <a:t> in </a:t>
            </a:r>
            <a:r>
              <a:rPr lang="fr-CA" dirty="0" err="1"/>
              <a:t>this</a:t>
            </a:r>
            <a:r>
              <a:rPr lang="fr-CA" dirty="0"/>
              <a:t> case, but the DMAS </a:t>
            </a:r>
            <a:r>
              <a:rPr lang="fr-CA" dirty="0" err="1"/>
              <a:t>algorithm</a:t>
            </a:r>
            <a:r>
              <a:rPr lang="fr-CA" dirty="0"/>
              <a:t> </a:t>
            </a:r>
            <a:r>
              <a:rPr lang="fr-CA" dirty="0" err="1"/>
              <a:t>provides</a:t>
            </a:r>
            <a:r>
              <a:rPr lang="fr-CA" dirty="0"/>
              <a:t> a </a:t>
            </a:r>
            <a:r>
              <a:rPr lang="fr-CA" dirty="0" err="1"/>
              <a:t>substantial</a:t>
            </a:r>
            <a:r>
              <a:rPr lang="fr-CA" dirty="0"/>
              <a:t> </a:t>
            </a:r>
            <a:r>
              <a:rPr lang="fr-CA" dirty="0" err="1"/>
              <a:t>improvement</a:t>
            </a:r>
            <a:r>
              <a:rPr lang="fr-CA" dirty="0"/>
              <a:t> of the SNR of the image, </a:t>
            </a:r>
            <a:r>
              <a:rPr lang="fr-CA" dirty="0" err="1"/>
              <a:t>while</a:t>
            </a:r>
            <a:r>
              <a:rPr lang="fr-CA" dirty="0"/>
              <a:t> </a:t>
            </a:r>
            <a:r>
              <a:rPr lang="fr-CA" dirty="0" err="1"/>
              <a:t>conserving</a:t>
            </a:r>
            <a:r>
              <a:rPr lang="fr-CA" dirty="0"/>
              <a:t> the </a:t>
            </a:r>
            <a:r>
              <a:rPr lang="fr-CA" dirty="0" err="1"/>
              <a:t>various</a:t>
            </a:r>
            <a:r>
              <a:rPr lang="fr-CA" dirty="0"/>
              <a:t> </a:t>
            </a:r>
            <a:r>
              <a:rPr lang="fr-CA" dirty="0" err="1"/>
              <a:t>facets</a:t>
            </a:r>
            <a:r>
              <a:rPr lang="fr-CA" dirty="0"/>
              <a:t> of the crack.</a:t>
            </a: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24</a:t>
            </a:fld>
            <a:endParaRPr lang="en-CA"/>
          </a:p>
        </p:txBody>
      </p:sp>
    </p:spTree>
    <p:extLst>
      <p:ext uri="{BB962C8B-B14F-4D97-AF65-F5344CB8AC3E}">
        <p14:creationId xmlns:p14="http://schemas.microsoft.com/office/powerpoint/2010/main" val="2074184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1’00”</a:t>
            </a:r>
          </a:p>
          <a:p>
            <a:endParaRPr lang="en-US" sz="1200" dirty="0"/>
          </a:p>
          <a:p>
            <a:r>
              <a:rPr lang="en-US" sz="1200" dirty="0"/>
              <a:t>Based on the results of the case studies that I presented, we can draw the following conclusions:</a:t>
            </a:r>
            <a:endParaRPr lang="en-CA" sz="1200" dirty="0"/>
          </a:p>
          <a:p>
            <a:pPr lvl="0"/>
            <a:endParaRPr lang="en-US" sz="1200" dirty="0"/>
          </a:p>
          <a:p>
            <a:pPr marL="181240" indent="-181240">
              <a:buFont typeface="Arial" panose="020B0604020202020204" pitchFamily="34" charset="0"/>
              <a:buChar char="•"/>
            </a:pPr>
            <a:r>
              <a:rPr lang="en-US" sz="1200" dirty="0"/>
              <a:t>Advanced focusing techniques have become important assets in the phased array UT toolkit; they can improve the resolution of flaw images and increase the inspection coverage with focused beams.</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Active aperture and frame resolution are key parameters for the TFM technique, and must be carefully selected to exploit the full potential of the technique</a:t>
            </a:r>
          </a:p>
          <a:p>
            <a:pPr marL="181240" indent="-181240">
              <a:buFont typeface="Arial" panose="020B0604020202020204" pitchFamily="34" charset="0"/>
              <a:buChar char="•"/>
            </a:pPr>
            <a:endParaRPr lang="en-US" sz="1200" dirty="0"/>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The PWI firing sequence and the TFM envelope allow to drastically increase the inspection speed, while maintaining image quality</a:t>
            </a:r>
          </a:p>
          <a:p>
            <a:pPr marL="181240" indent="-181240">
              <a:buFont typeface="Arial" panose="020B0604020202020204" pitchFamily="34" charset="0"/>
              <a:buChar char="•"/>
            </a:pPr>
            <a:endParaRPr lang="en-CA" sz="1200" dirty="0"/>
          </a:p>
          <a:p>
            <a:pPr marL="181240" indent="-181240">
              <a:buFont typeface="Arial" panose="020B0604020202020204" pitchFamily="34" charset="0"/>
              <a:buChar char="•"/>
            </a:pPr>
            <a:r>
              <a:rPr lang="en-US" sz="1200" dirty="0"/>
              <a:t>Selection of appropriate probes, in terms of frequency and wave mode, remains a mandatory requirement for </a:t>
            </a:r>
            <a:r>
              <a:rPr lang="en-US" sz="1200" dirty="0" err="1"/>
              <a:t>succes</a:t>
            </a:r>
            <a:endParaRPr lang="en-US" sz="1200" dirty="0"/>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fr-CA" sz="1200" b="0" i="0" dirty="0" err="1"/>
              <a:t>When</a:t>
            </a:r>
            <a:r>
              <a:rPr lang="fr-CA" sz="1200" b="0" i="0" dirty="0"/>
              <a:t> </a:t>
            </a:r>
            <a:r>
              <a:rPr lang="fr-CA" sz="1200" b="0" i="0" dirty="0">
                <a:solidFill>
                  <a:srgbClr val="0058A4"/>
                </a:solidFill>
              </a:rPr>
              <a:t>FMC </a:t>
            </a:r>
            <a:r>
              <a:rPr lang="fr-CA" sz="1200" b="0" i="0" dirty="0" err="1">
                <a:solidFill>
                  <a:srgbClr val="0058A4"/>
                </a:solidFill>
              </a:rPr>
              <a:t>raw</a:t>
            </a:r>
            <a:r>
              <a:rPr lang="fr-CA" sz="1200" b="0" i="0" dirty="0">
                <a:solidFill>
                  <a:srgbClr val="0058A4"/>
                </a:solidFill>
              </a:rPr>
              <a:t> data have been </a:t>
            </a:r>
            <a:r>
              <a:rPr lang="fr-CA" sz="1200" b="0" i="0" dirty="0" err="1">
                <a:solidFill>
                  <a:srgbClr val="0058A4"/>
                </a:solidFill>
              </a:rPr>
              <a:t>collected</a:t>
            </a:r>
            <a:r>
              <a:rPr lang="fr-CA" sz="1200" b="0" i="0" dirty="0"/>
              <a:t>, the use of </a:t>
            </a:r>
            <a:r>
              <a:rPr lang="fr-CA" sz="1200" b="0" i="0" dirty="0" err="1">
                <a:solidFill>
                  <a:srgbClr val="0058A4"/>
                </a:solidFill>
              </a:rPr>
              <a:t>different</a:t>
            </a:r>
            <a:r>
              <a:rPr lang="fr-CA" sz="1200" b="0" i="0" dirty="0">
                <a:solidFill>
                  <a:srgbClr val="0058A4"/>
                </a:solidFill>
              </a:rPr>
              <a:t> </a:t>
            </a:r>
            <a:r>
              <a:rPr lang="fr-CA" sz="1200" b="0" i="0" dirty="0" err="1">
                <a:solidFill>
                  <a:srgbClr val="0058A4"/>
                </a:solidFill>
              </a:rPr>
              <a:t>wave</a:t>
            </a:r>
            <a:r>
              <a:rPr lang="fr-CA" sz="1200" b="0" i="0" dirty="0">
                <a:solidFill>
                  <a:srgbClr val="0058A4"/>
                </a:solidFill>
              </a:rPr>
              <a:t> modes </a:t>
            </a:r>
            <a:r>
              <a:rPr lang="fr-CA" sz="1200" b="0" i="0" dirty="0"/>
              <a:t>and </a:t>
            </a:r>
            <a:r>
              <a:rPr lang="fr-CA" sz="1200" b="0" i="0" dirty="0" err="1">
                <a:solidFill>
                  <a:srgbClr val="0058A4"/>
                </a:solidFill>
              </a:rPr>
              <a:t>advanced</a:t>
            </a:r>
            <a:r>
              <a:rPr lang="fr-CA" sz="1200" b="0" i="0" dirty="0">
                <a:solidFill>
                  <a:srgbClr val="0058A4"/>
                </a:solidFill>
              </a:rPr>
              <a:t> </a:t>
            </a:r>
            <a:r>
              <a:rPr lang="fr-CA" sz="1200" b="0" i="0" dirty="0" err="1">
                <a:solidFill>
                  <a:srgbClr val="0058A4"/>
                </a:solidFill>
              </a:rPr>
              <a:t>processing</a:t>
            </a:r>
            <a:r>
              <a:rPr lang="fr-CA" sz="1200" b="0" i="0" dirty="0">
                <a:solidFill>
                  <a:srgbClr val="0058A4"/>
                </a:solidFill>
              </a:rPr>
              <a:t> </a:t>
            </a:r>
            <a:r>
              <a:rPr lang="fr-CA" sz="1200" b="0" i="0" dirty="0" err="1">
                <a:solidFill>
                  <a:srgbClr val="0058A4"/>
                </a:solidFill>
              </a:rPr>
              <a:t>algorithms</a:t>
            </a:r>
            <a:r>
              <a:rPr lang="fr-CA" sz="1200" b="0" i="0" dirty="0"/>
              <a:t> can </a:t>
            </a:r>
            <a:r>
              <a:rPr lang="fr-CA" sz="1200" b="0" i="0" dirty="0" err="1"/>
              <a:t>improve</a:t>
            </a:r>
            <a:r>
              <a:rPr lang="fr-CA" sz="1200" b="0" i="0" dirty="0"/>
              <a:t> </a:t>
            </a:r>
            <a:r>
              <a:rPr lang="fr-CA" sz="1200" b="0" i="0" dirty="0" err="1"/>
              <a:t>detection</a:t>
            </a:r>
            <a:r>
              <a:rPr lang="fr-CA" sz="1200" b="0" i="0" dirty="0"/>
              <a:t> </a:t>
            </a:r>
            <a:r>
              <a:rPr lang="fr-CA" sz="1200" b="0" i="0" dirty="0" err="1"/>
              <a:t>capability</a:t>
            </a:r>
            <a:r>
              <a:rPr lang="fr-CA" sz="1200" b="0" i="0" dirty="0"/>
              <a:t> on </a:t>
            </a:r>
            <a:r>
              <a:rPr lang="fr-CA" sz="1200" b="0" i="0" dirty="0" err="1"/>
              <a:t>challenging</a:t>
            </a:r>
            <a:r>
              <a:rPr lang="fr-CA" sz="1200" b="0" i="0" dirty="0"/>
              <a:t> </a:t>
            </a:r>
            <a:r>
              <a:rPr lang="fr-CA" sz="1200" b="0" i="0" dirty="0" err="1"/>
              <a:t>reflectors</a:t>
            </a:r>
            <a:endParaRPr lang="fr-CA" sz="1200" b="0" i="0" dirty="0"/>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25</a:t>
            </a:fld>
            <a:endParaRPr lang="en-CA"/>
          </a:p>
        </p:txBody>
      </p:sp>
    </p:spTree>
    <p:extLst>
      <p:ext uri="{BB962C8B-B14F-4D97-AF65-F5344CB8AC3E}">
        <p14:creationId xmlns:p14="http://schemas.microsoft.com/office/powerpoint/2010/main" val="53460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CA" sz="1200" b="1" dirty="0"/>
              <a:t>Duration 50”</a:t>
            </a:r>
          </a:p>
          <a:p>
            <a:endParaRPr lang="en-US" sz="1200" dirty="0"/>
          </a:p>
          <a:p>
            <a:pPr marL="0" indent="0">
              <a:buFont typeface="Arial" panose="020B0604020202020204" pitchFamily="34" charset="0"/>
              <a:buNone/>
            </a:pPr>
            <a:r>
              <a:rPr lang="en-US" dirty="0"/>
              <a:t>It is fair to say that PA UT is a mature and widely adopted technology allowing for efficient inspections of critical components in various industries.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Over the last 5 years, new techniques, FMC and live TFM have been available on high-end PA UT units. They have been introduced in the ASME Code Section V Article 4, Mandatory Appendix XI, and in the ISO standard (documents 23864 and 23865)</a:t>
            </a:r>
          </a:p>
          <a:p>
            <a:pPr marL="342900" indent="-342900">
              <a:buFont typeface="Arial" panose="020B0604020202020204" pitchFamily="34" charset="0"/>
              <a:buChar char="•"/>
            </a:pPr>
            <a:endParaRPr lang="en-US" dirty="0"/>
          </a:p>
          <a:p>
            <a:pPr marL="0" indent="0">
              <a:buFont typeface="Arial" panose="020B0604020202020204" pitchFamily="34" charset="0"/>
              <a:buNone/>
            </a:pPr>
            <a:r>
              <a:rPr lang="en-US" dirty="0"/>
              <a:t>Dedicated training courses as prescribed by the codes, are being offered by the large training schools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But innovation is still on-going, and NDE equipment vendors are </a:t>
            </a:r>
            <a:r>
              <a:rPr lang="en-US" dirty="0" err="1"/>
              <a:t>contantly</a:t>
            </a:r>
            <a:r>
              <a:rPr lang="en-US" dirty="0"/>
              <a:t> working on making the inspections easier to setup, increase the inspection speed, and improve the imaging quality</a:t>
            </a:r>
          </a:p>
          <a:p>
            <a:endParaRPr lang="en-US" sz="1200" dirty="0"/>
          </a:p>
          <a:p>
            <a:r>
              <a:rPr lang="en-US" sz="1200" dirty="0"/>
              <a:t>In my presentation today I will show the results of our efforts over the last 2 years.</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3</a:t>
            </a:fld>
            <a:endParaRPr lang="en-CA"/>
          </a:p>
        </p:txBody>
      </p:sp>
    </p:spTree>
    <p:extLst>
      <p:ext uri="{BB962C8B-B14F-4D97-AF65-F5344CB8AC3E}">
        <p14:creationId xmlns:p14="http://schemas.microsoft.com/office/powerpoint/2010/main" val="391901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40”</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Let us briefly review some basic principles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Full Matrix Capture (FMC) is a firing technique that consists in capturing and recording A-Scan signals from every transmitter-receiver pair in an array.</a:t>
            </a:r>
          </a:p>
          <a:p>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Each element of the probe is fired sequentially. For each element pulsed, every receiving element collects an individual A-scan.</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t>At the end of the sequence for a probe with 64 elements we have recorded a matrix of 4096 A-scan signals. </a:t>
            </a:r>
          </a:p>
          <a:p>
            <a:endParaRPr lang="en-US" sz="1200" kern="1200" dirty="0">
              <a:solidFill>
                <a:schemeClr val="tx1"/>
              </a:solidFill>
              <a:effectLst/>
              <a:latin typeface="+mn-lt"/>
              <a:ea typeface="+mn-ea"/>
              <a:cs typeface="+mn-cs"/>
            </a:endParaRPr>
          </a:p>
          <a:p>
            <a:r>
              <a:rPr lang="en-US" sz="1200" i="0" dirty="0"/>
              <a:t>From the raw A-scan signals, it is then possible to generate UT imaging with </a:t>
            </a:r>
            <a:r>
              <a:rPr lang="en-US" sz="1200" i="0" dirty="0">
                <a:solidFill>
                  <a:srgbClr val="0067B1"/>
                </a:solidFill>
              </a:rPr>
              <a:t>advanced focusing techniques (like TFM)</a:t>
            </a:r>
            <a:r>
              <a:rPr lang="en-US" sz="1200" i="0" dirty="0"/>
              <a:t>, </a:t>
            </a:r>
            <a:r>
              <a:rPr lang="en-US" sz="1200" i="0" dirty="0">
                <a:solidFill>
                  <a:srgbClr val="0070C0"/>
                </a:solidFill>
              </a:rPr>
              <a:t>live</a:t>
            </a:r>
            <a:r>
              <a:rPr lang="en-US" sz="1200" i="0" dirty="0"/>
              <a:t> or through </a:t>
            </a:r>
            <a:r>
              <a:rPr lang="en-US" sz="1200" i="0" dirty="0">
                <a:solidFill>
                  <a:srgbClr val="0067B1"/>
                </a:solidFill>
              </a:rPr>
              <a:t>post processing.</a:t>
            </a:r>
          </a:p>
          <a:p>
            <a:endParaRPr lang="en-CA" sz="1200" i="1" dirty="0">
              <a:solidFill>
                <a:srgbClr val="0057A7"/>
              </a:solidFill>
            </a:endParaRP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4</a:t>
            </a:fld>
            <a:endParaRPr lang="en-CA"/>
          </a:p>
        </p:txBody>
      </p:sp>
    </p:spTree>
    <p:extLst>
      <p:ext uri="{BB962C8B-B14F-4D97-AF65-F5344CB8AC3E}">
        <p14:creationId xmlns:p14="http://schemas.microsoft.com/office/powerpoint/2010/main" val="356819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Plane Wave Imaging (PWI) </a:t>
            </a:r>
            <a:r>
              <a:rPr lang="en-US" sz="1200" kern="1200" dirty="0">
                <a:solidFill>
                  <a:schemeClr val="tx1"/>
                </a:solidFill>
                <a:effectLst/>
                <a:latin typeface="+mn-lt"/>
                <a:ea typeface="+mn-ea"/>
                <a:cs typeface="+mn-cs"/>
              </a:rPr>
              <a:t>is an alternative firing technique that uses a multi-element aperture for pulsing instead of firing each element individually like FMC. Receiving is done with each element individually.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firing sequence typically consists of multiple focal laws, with varying angle and/or aperture.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Like for FMC, live TFM UT imaging can be done during inspection</a:t>
            </a:r>
            <a:r>
              <a:rPr lang="en-US" sz="1200" i="0" dirty="0">
                <a:solidFill>
                  <a:srgbClr val="0057A7"/>
                </a:solidFill>
              </a:rPr>
              <a:t>.</a:t>
            </a:r>
          </a:p>
          <a:p>
            <a:endParaRPr lang="en-CA" sz="1200" i="1" dirty="0">
              <a:solidFill>
                <a:srgbClr val="0057A7"/>
              </a:solidFill>
            </a:endParaRP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5</a:t>
            </a:fld>
            <a:endParaRPr lang="en-CA"/>
          </a:p>
        </p:txBody>
      </p:sp>
    </p:spTree>
    <p:extLst>
      <p:ext uri="{BB962C8B-B14F-4D97-AF65-F5344CB8AC3E}">
        <p14:creationId xmlns:p14="http://schemas.microsoft.com/office/powerpoint/2010/main" val="322822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PWI data acquisition has several benefits compared to FMC data recording: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spcAft>
                <a:spcPts val="1200"/>
              </a:spcAft>
              <a:buFontTx/>
              <a:buChar char="-"/>
            </a:pPr>
            <a:r>
              <a:rPr lang="en-CA" sz="1200" i="0" dirty="0"/>
              <a:t>The emitted pulse from the full aperture has more energy and is more directional than a single element excitation. It provides</a:t>
            </a:r>
            <a:r>
              <a:rPr lang="en-CA" sz="1200" i="0" dirty="0">
                <a:solidFill>
                  <a:srgbClr val="0057A7"/>
                </a:solidFill>
              </a:rPr>
              <a:t> greater sensitivity and better SNR together with higher PRF and scanning speed </a:t>
            </a:r>
            <a:r>
              <a:rPr lang="en-CA" sz="1200" i="0" dirty="0"/>
              <a:t>because of significantly </a:t>
            </a:r>
            <a:r>
              <a:rPr lang="en-CA" sz="1200" i="0" dirty="0">
                <a:solidFill>
                  <a:srgbClr val="0058A4"/>
                </a:solidFill>
              </a:rPr>
              <a:t>shorter firing sequence </a:t>
            </a:r>
            <a:r>
              <a:rPr lang="en-CA" sz="1200" i="0" dirty="0"/>
              <a:t>and </a:t>
            </a:r>
            <a:r>
              <a:rPr lang="en-CA" sz="1200" i="0" dirty="0">
                <a:solidFill>
                  <a:srgbClr val="0058A4"/>
                </a:solidFill>
              </a:rPr>
              <a:t>less elementary signals to process.</a:t>
            </a:r>
          </a:p>
          <a:p>
            <a:pPr marL="171450" indent="-171450">
              <a:spcAft>
                <a:spcPts val="1200"/>
              </a:spcAft>
              <a:buFontTx/>
              <a:buChar char="-"/>
            </a:pPr>
            <a:endParaRPr lang="en-CA" sz="1200" i="0" dirty="0">
              <a:solidFill>
                <a:srgbClr val="0058A4"/>
              </a:solidFill>
            </a:endParaRPr>
          </a:p>
          <a:p>
            <a:pPr marL="171450" indent="-171450">
              <a:spcAft>
                <a:spcPts val="1200"/>
              </a:spcAft>
              <a:buFontTx/>
              <a:buChar char="-"/>
            </a:pPr>
            <a:r>
              <a:rPr lang="en-CA" sz="1200" i="0" dirty="0">
                <a:solidFill>
                  <a:srgbClr val="0057A7"/>
                </a:solidFill>
              </a:rPr>
              <a:t>At the same time, less elementary A-scans recorded mean a significantly smaller data file </a:t>
            </a:r>
            <a:r>
              <a:rPr lang="en-CA" sz="1200" i="0" dirty="0"/>
              <a:t>for raw data saving.</a:t>
            </a:r>
            <a:endParaRPr lang="en-US" i="0" dirty="0"/>
          </a:p>
          <a:p>
            <a:endParaRPr lang="en-CA" sz="1200" i="1" dirty="0">
              <a:solidFill>
                <a:srgbClr val="0057A7"/>
              </a:solidFill>
            </a:endParaRP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6</a:t>
            </a:fld>
            <a:endParaRPr lang="en-CA"/>
          </a:p>
        </p:txBody>
      </p:sp>
    </p:spTree>
    <p:extLst>
      <p:ext uri="{BB962C8B-B14F-4D97-AF65-F5344CB8AC3E}">
        <p14:creationId xmlns:p14="http://schemas.microsoft.com/office/powerpoint/2010/main" val="116025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45”</a:t>
            </a:r>
          </a:p>
          <a:p>
            <a:endParaRPr lang="en-US" sz="1200" dirty="0"/>
          </a:p>
          <a:p>
            <a:r>
              <a:rPr lang="en-US" sz="1200" dirty="0"/>
              <a:t>The most commonly used advanced focusing algorithm is the Total Focusing Method or TFM</a:t>
            </a:r>
          </a:p>
          <a:p>
            <a:endParaRPr lang="en-US" sz="1200" dirty="0"/>
          </a:p>
          <a:p>
            <a:r>
              <a:rPr lang="en-US" sz="1200" dirty="0"/>
              <a:t>This algorithm sums the elementary A-scans signals from all elements in the array to generate a frame of pixels, where each pixel is computed using a dedicated focused focal law. The TFM frames can be used for “live” interpretation, or they can be stored for each position of the probe, very similar to a “dynamic” merge view in regular phased array. </a:t>
            </a:r>
          </a:p>
          <a:p>
            <a:endParaRPr lang="en-US" sz="1200" dirty="0"/>
          </a:p>
          <a:p>
            <a:r>
              <a:rPr lang="en-US" sz="1200" dirty="0"/>
              <a:t>The process results in nearly ideal focusing in each point of the image, and this improved image resolution can allow for better characterization and sizing of challenging flaws.</a:t>
            </a:r>
            <a:endParaRPr lang="en-CA" sz="1200" dirty="0"/>
          </a:p>
          <a:p>
            <a:endParaRPr lang="en-CA" sz="1200" i="1" dirty="0">
              <a:solidFill>
                <a:srgbClr val="0057A7"/>
              </a:solidFill>
            </a:endParaRP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7</a:t>
            </a:fld>
            <a:endParaRPr lang="en-CA"/>
          </a:p>
        </p:txBody>
      </p:sp>
    </p:spTree>
    <p:extLst>
      <p:ext uri="{BB962C8B-B14F-4D97-AF65-F5344CB8AC3E}">
        <p14:creationId xmlns:p14="http://schemas.microsoft.com/office/powerpoint/2010/main" val="380326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CA" sz="1200" b="1" dirty="0"/>
              <a:t>Duration 45”</a:t>
            </a:r>
          </a:p>
          <a:p>
            <a:pPr>
              <a:spcAft>
                <a:spcPts val="1200"/>
              </a:spcAft>
            </a:pPr>
            <a:endParaRPr lang="en-US" sz="1200" dirty="0"/>
          </a:p>
          <a:p>
            <a:pPr>
              <a:spcAft>
                <a:spcPts val="1200"/>
              </a:spcAft>
            </a:pPr>
            <a:r>
              <a:rPr lang="en-US" sz="1200" dirty="0"/>
              <a:t>The Envelope is a recently introduced feature for live TFM .</a:t>
            </a:r>
          </a:p>
          <a:p>
            <a:pPr>
              <a:spcAft>
                <a:spcPts val="1200"/>
              </a:spcAft>
            </a:pPr>
            <a:endParaRPr lang="en-US" sz="1200" b="0" kern="1200" noProof="0" dirty="0">
              <a:solidFill>
                <a:schemeClr val="tx1"/>
              </a:solidFill>
              <a:effectLst/>
              <a:latin typeface="+mn-lt"/>
              <a:ea typeface="+mn-ea"/>
              <a:cs typeface="+mn-cs"/>
            </a:endParaRPr>
          </a:p>
          <a:p>
            <a:pPr>
              <a:spcAft>
                <a:spcPts val="1200"/>
              </a:spcAft>
            </a:pPr>
            <a:r>
              <a:rPr lang="en-US" sz="1200" b="0" kern="1200" noProof="0" dirty="0">
                <a:solidFill>
                  <a:schemeClr val="tx1"/>
                </a:solidFill>
                <a:effectLst/>
                <a:latin typeface="+mn-lt"/>
                <a:ea typeface="+mn-ea"/>
                <a:cs typeface="+mn-cs"/>
              </a:rPr>
              <a:t>The TFM Envelope is obtained from the magnitude of the summed analytic signals through a Hilbert transform. The resulting live TFM images look like phased array signals with a smoothing filter applied.</a:t>
            </a:r>
          </a:p>
          <a:p>
            <a:pPr>
              <a:spcAft>
                <a:spcPts val="1200"/>
              </a:spcAft>
            </a:pPr>
            <a:endParaRPr lang="en-US" sz="1200" noProof="0" dirty="0"/>
          </a:p>
          <a:p>
            <a:pPr>
              <a:spcAft>
                <a:spcPts val="1200"/>
              </a:spcAft>
            </a:pPr>
            <a:r>
              <a:rPr lang="en-US" sz="1200" b="0" i="0" noProof="0" dirty="0"/>
              <a:t>The Envelope delivers the </a:t>
            </a:r>
            <a:r>
              <a:rPr lang="en-US" sz="1200" b="0" i="0" noProof="0" dirty="0">
                <a:solidFill>
                  <a:srgbClr val="0057A7"/>
                </a:solidFill>
              </a:rPr>
              <a:t>same Amplitude Fidelity as the regular TFM reconstruction, while using larger pixel size. Larger pixel size means that we can use a lower resolution,  and increase the scanning speed with any loss in inspection quality. Typically, the use of the Envelope will allow a reduction of the frame size by a factor 4.</a:t>
            </a:r>
          </a:p>
          <a:p>
            <a:pPr>
              <a:spcAft>
                <a:spcPts val="1200"/>
              </a:spcAft>
            </a:pPr>
            <a:endParaRPr lang="en-US" sz="1200" b="0" i="0" noProof="0" dirty="0"/>
          </a:p>
          <a:p>
            <a:pPr>
              <a:spcAft>
                <a:spcPts val="1200"/>
              </a:spcAft>
            </a:pPr>
            <a:r>
              <a:rPr lang="en-US" sz="1200" b="0" i="0" noProof="0" dirty="0"/>
              <a:t>Another benefit is the improvement of the </a:t>
            </a:r>
            <a:r>
              <a:rPr lang="en-US" sz="1200" b="0" i="0" noProof="0" dirty="0">
                <a:solidFill>
                  <a:srgbClr val="0057A7"/>
                </a:solidFill>
              </a:rPr>
              <a:t>image quality.</a:t>
            </a:r>
          </a:p>
          <a:p>
            <a:endParaRPr lang="en-CA" sz="1200" i="1" dirty="0">
              <a:solidFill>
                <a:srgbClr val="0057A7"/>
              </a:solidFill>
            </a:endParaRPr>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8</a:t>
            </a:fld>
            <a:endParaRPr lang="en-CA"/>
          </a:p>
        </p:txBody>
      </p:sp>
    </p:spTree>
    <p:extLst>
      <p:ext uri="{BB962C8B-B14F-4D97-AF65-F5344CB8AC3E}">
        <p14:creationId xmlns:p14="http://schemas.microsoft.com/office/powerpoint/2010/main" val="3920948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Duration 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EMERALD is </a:t>
            </a:r>
            <a:r>
              <a:rPr lang="en-US" sz="1200" i="0" dirty="0" err="1"/>
              <a:t>Eddyfi’s</a:t>
            </a:r>
            <a:r>
              <a:rPr lang="en-US" sz="1200" i="0" dirty="0"/>
              <a:t> newest </a:t>
            </a:r>
            <a:r>
              <a:rPr lang="en-US" sz="1200" i="0" dirty="0">
                <a:solidFill>
                  <a:srgbClr val="0058A4"/>
                </a:solidFill>
              </a:rPr>
              <a:t>compact phased array UT system, and it includes all the advanced tools that I have just discussed.</a:t>
            </a:r>
            <a:endParaRPr lang="en-US" sz="1200" i="0" dirty="0"/>
          </a:p>
          <a:p>
            <a:endParaRPr lang="en-US" noProof="0" dirty="0"/>
          </a:p>
          <a:p>
            <a:r>
              <a:rPr lang="en-US" noProof="0" dirty="0"/>
              <a:t>It allows for high-speed data transfer (up to 150 Mbytes/s), through a 5 Gigabit Ethernet (5 Gbit/s) connection for FMC elementary A-scans, phased array UT data and live TFM data. </a:t>
            </a:r>
          </a:p>
          <a:p>
            <a:endParaRPr lang="en-US" b="0" i="0" noProof="0" dirty="0"/>
          </a:p>
          <a:p>
            <a:r>
              <a:rPr lang="en-US" noProof="0" dirty="0"/>
              <a:t>The EMERALD is a phased array 64/128PR with 2 separate conventional UT channels extremely well-suited to perform TOFD</a:t>
            </a:r>
          </a:p>
          <a:p>
            <a:endParaRPr lang="en-US" noProof="0" dirty="0"/>
          </a:p>
          <a:p>
            <a:r>
              <a:rPr lang="en-US" noProof="0" dirty="0"/>
              <a:t>It comes in a rugged casing, there is no air intake, and the unit is designed for IP65 rating.</a:t>
            </a:r>
          </a:p>
          <a:p>
            <a:endParaRPr lang="en-US" noProof="0" dirty="0"/>
          </a:p>
          <a:p>
            <a:r>
              <a:rPr lang="en-US" noProof="0" dirty="0"/>
              <a:t>EMERALD is powered by </a:t>
            </a:r>
            <a:r>
              <a:rPr lang="en-US" noProof="0" dirty="0" err="1"/>
              <a:t>UltraVision</a:t>
            </a:r>
            <a:r>
              <a:rPr lang="en-US" noProof="0" dirty="0"/>
              <a:t> Classic, so it </a:t>
            </a:r>
            <a:r>
              <a:rPr lang="en-US" sz="1200" i="0" noProof="0" dirty="0"/>
              <a:t>offers to the user all the benefits from this c</a:t>
            </a:r>
            <a:r>
              <a:rPr lang="en-US" sz="1200" noProof="0" dirty="0"/>
              <a:t>omplete phased array UT and FMC/TFM inspection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0" dirty="0"/>
          </a:p>
          <a:p>
            <a:endParaRPr lang="en-US" dirty="0"/>
          </a:p>
        </p:txBody>
      </p:sp>
      <p:sp>
        <p:nvSpPr>
          <p:cNvPr id="4" name="Slide Number Placeholder 3"/>
          <p:cNvSpPr>
            <a:spLocks noGrp="1"/>
          </p:cNvSpPr>
          <p:nvPr>
            <p:ph type="sldNum" sz="quarter" idx="5"/>
          </p:nvPr>
        </p:nvSpPr>
        <p:spPr/>
        <p:txBody>
          <a:bodyPr/>
          <a:lstStyle/>
          <a:p>
            <a:fld id="{309D08DD-5A7E-4456-B067-9000A0048D98}" type="slidenum">
              <a:rPr lang="en-CA" smtClean="0"/>
              <a:t>9</a:t>
            </a:fld>
            <a:endParaRPr lang="en-CA"/>
          </a:p>
        </p:txBody>
      </p:sp>
    </p:spTree>
    <p:extLst>
      <p:ext uri="{BB962C8B-B14F-4D97-AF65-F5344CB8AC3E}">
        <p14:creationId xmlns:p14="http://schemas.microsoft.com/office/powerpoint/2010/main" val="4180425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hasCustomPrompt="1"/>
          </p:nvPr>
        </p:nvSpPr>
        <p:spPr>
          <a:xfrm>
            <a:off x="2411761" y="1869672"/>
            <a:ext cx="6380577" cy="1080120"/>
          </a:xfrm>
          <a:prstGeom prst="rect">
            <a:avLst/>
          </a:prstGeom>
        </p:spPr>
        <p:txBody>
          <a:bodyPr vert="horz" anchor="b">
            <a:normAutofit/>
            <a:scene3d>
              <a:camera prst="orthographicFront"/>
              <a:lightRig rig="soft" dir="t"/>
            </a:scene3d>
            <a:sp3d prstMaterial="softEdge">
              <a:bevelT w="25400" h="25400"/>
            </a:sp3d>
          </a:bodyPr>
          <a:lstStyle>
            <a:lvl1pPr algn="r">
              <a:defRPr sz="4800" b="1" baseline="0">
                <a:solidFill>
                  <a:schemeClr val="tx2"/>
                </a:solidFill>
                <a:effectLst>
                  <a:outerShdw blurRad="31750" dist="25400" dir="5400000" algn="tl" rotWithShape="0">
                    <a:srgbClr val="000000">
                      <a:alpha val="25000"/>
                    </a:srgbClr>
                  </a:outerShdw>
                </a:effectLst>
              </a:defRPr>
            </a:lvl1pPr>
            <a:extLst/>
          </a:lstStyle>
          <a:p>
            <a:r>
              <a:rPr kumimoji="0" lang="en-US" dirty="0"/>
              <a:t>Slide 1 Title</a:t>
            </a:r>
          </a:p>
        </p:txBody>
      </p:sp>
      <p:sp>
        <p:nvSpPr>
          <p:cNvPr id="17" name="Subtitle 16"/>
          <p:cNvSpPr>
            <a:spLocks noGrp="1"/>
          </p:cNvSpPr>
          <p:nvPr>
            <p:ph type="subTitle" idx="1" hasCustomPrompt="1"/>
          </p:nvPr>
        </p:nvSpPr>
        <p:spPr>
          <a:xfrm>
            <a:off x="2627784" y="3165816"/>
            <a:ext cx="6046440" cy="463308"/>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Slide 1 Subtitle</a:t>
            </a:r>
          </a:p>
        </p:txBody>
      </p:sp>
      <p:sp>
        <p:nvSpPr>
          <p:cNvPr id="7" name="Freeform 6"/>
          <p:cNvSpPr>
            <a:spLocks/>
          </p:cNvSpPr>
          <p:nvPr/>
        </p:nvSpPr>
        <p:spPr bwMode="auto">
          <a:xfrm rot="5400000">
            <a:off x="-1692303" y="2983653"/>
            <a:ext cx="4192547" cy="12714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cxnSp>
        <p:nvCxnSpPr>
          <p:cNvPr id="12" name="Straight Connector 11"/>
          <p:cNvCxnSpPr/>
          <p:nvPr/>
        </p:nvCxnSpPr>
        <p:spPr>
          <a:xfrm rot="5400000">
            <a:off x="-2218764" y="2468828"/>
            <a:ext cx="5143499" cy="205845"/>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userDrawn="1"/>
        </p:nvGrpSpPr>
        <p:grpSpPr>
          <a:xfrm>
            <a:off x="-36512" y="-74543"/>
            <a:ext cx="495908" cy="5218044"/>
            <a:chOff x="-28366" y="-99391"/>
            <a:chExt cx="495908" cy="6957393"/>
          </a:xfrm>
        </p:grpSpPr>
        <p:sp>
          <p:nvSpPr>
            <p:cNvPr id="11" name="Freeform 10"/>
            <p:cNvSpPr>
              <a:spLocks/>
            </p:cNvSpPr>
            <p:nvPr/>
          </p:nvSpPr>
          <p:spPr bwMode="auto">
            <a:xfrm rot="5400000">
              <a:off x="-3213817" y="3188277"/>
              <a:ext cx="6855178" cy="484272"/>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0070C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baseline="0"/>
            </a:p>
          </p:txBody>
        </p:sp>
        <p:sp>
          <p:nvSpPr>
            <p:cNvPr id="8" name="Freeform 7"/>
            <p:cNvSpPr>
              <a:spLocks/>
            </p:cNvSpPr>
            <p:nvPr/>
          </p:nvSpPr>
          <p:spPr bwMode="auto">
            <a:xfrm rot="5400000">
              <a:off x="-3259109" y="3131352"/>
              <a:ext cx="6957393" cy="49590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EE2D24"/>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baseline="0">
                <a:solidFill>
                  <a:srgbClr val="FF0000"/>
                </a:solidFill>
              </a:endParaRPr>
            </a:p>
          </p:txBody>
        </p:sp>
      </p:grpSp>
      <p:pic>
        <p:nvPicPr>
          <p:cNvPr id="14" name="Picture 13" descr="Logo&#10;&#10;Description automatically generated with medium confidence">
            <a:extLst>
              <a:ext uri="{FF2B5EF4-FFF2-40B4-BE49-F238E27FC236}">
                <a16:creationId xmlns:a16="http://schemas.microsoft.com/office/drawing/2014/main" id="{3442D705-DBD1-16F4-6531-34651C590D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1326" y="4443958"/>
            <a:ext cx="2552366" cy="62201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110997"/>
            <a:ext cx="6347048" cy="3394472"/>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 light">
    <p:bg>
      <p:bgPr>
        <a:solidFill>
          <a:srgbClr val="FEFFFE"/>
        </a:solidFill>
        <a:effectLst/>
      </p:bgPr>
    </p:bg>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65AC9CC7-84BB-E344-B392-71D95C126862}"/>
              </a:ext>
            </a:extLst>
          </p:cNvPr>
          <p:cNvCxnSpPr/>
          <p:nvPr userDrawn="1"/>
        </p:nvCxnSpPr>
        <p:spPr>
          <a:xfrm>
            <a:off x="657000" y="636324"/>
            <a:ext cx="7830000" cy="0"/>
          </a:xfrm>
          <a:prstGeom prst="line">
            <a:avLst/>
          </a:prstGeom>
          <a:ln>
            <a:solidFill>
              <a:srgbClr val="ED8B00"/>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EB84F886-C770-8F4B-9C1C-28C8045C61D7}"/>
              </a:ext>
            </a:extLst>
          </p:cNvPr>
          <p:cNvSpPr>
            <a:spLocks noGrp="1"/>
          </p:cNvSpPr>
          <p:nvPr>
            <p:ph type="title" hasCustomPrompt="1"/>
          </p:nvPr>
        </p:nvSpPr>
        <p:spPr>
          <a:xfrm>
            <a:off x="657000" y="276226"/>
            <a:ext cx="7830000" cy="290849"/>
          </a:xfrm>
          <a:prstGeom prst="rect">
            <a:avLst/>
          </a:prstGeom>
        </p:spPr>
        <p:txBody>
          <a:bodyPr lIns="0" tIns="0" rIns="0" bIns="0">
            <a:noAutofit/>
          </a:bodyPr>
          <a:lstStyle>
            <a:lvl1pPr>
              <a:defRPr sz="2100" b="0" i="0" baseline="0">
                <a:solidFill>
                  <a:srgbClr val="BBBCBC"/>
                </a:solidFill>
                <a:latin typeface="Arial" panose="020B0604020202020204" pitchFamily="34" charset="0"/>
                <a:cs typeface="Arial" panose="020B0604020202020204" pitchFamily="34" charset="0"/>
              </a:defRPr>
            </a:lvl1pPr>
          </a:lstStyle>
          <a:p>
            <a:r>
              <a:rPr lang="fr-FR" dirty="0"/>
              <a:t>Title</a:t>
            </a:r>
            <a:endParaRPr lang="en-CA" dirty="0"/>
          </a:p>
        </p:txBody>
      </p:sp>
      <p:sp>
        <p:nvSpPr>
          <p:cNvPr id="5" name="Espace réservé du texte 9">
            <a:extLst>
              <a:ext uri="{FF2B5EF4-FFF2-40B4-BE49-F238E27FC236}">
                <a16:creationId xmlns:a16="http://schemas.microsoft.com/office/drawing/2014/main" id="{7F1D3429-6964-8442-902C-7C935C9D1E6B}"/>
              </a:ext>
            </a:extLst>
          </p:cNvPr>
          <p:cNvSpPr>
            <a:spLocks noGrp="1"/>
          </p:cNvSpPr>
          <p:nvPr>
            <p:ph type="body" sz="quarter" idx="11" hasCustomPrompt="1"/>
          </p:nvPr>
        </p:nvSpPr>
        <p:spPr>
          <a:xfrm>
            <a:off x="670323" y="1273632"/>
            <a:ext cx="7815777" cy="3350756"/>
          </a:xfrm>
          <a:prstGeom prst="rect">
            <a:avLst/>
          </a:prstGeom>
        </p:spPr>
        <p:txBody>
          <a:bodyPr lIns="0" tIns="0" rIns="0" bIns="0"/>
          <a:lstStyle>
            <a:lvl1pPr marL="0" indent="0">
              <a:lnSpc>
                <a:spcPct val="100000"/>
              </a:lnSpc>
              <a:buClr>
                <a:srgbClr val="ED8B00"/>
              </a:buClr>
              <a:buFontTx/>
              <a:buNone/>
              <a:defRPr sz="1800" baseline="0">
                <a:solidFill>
                  <a:srgbClr val="27251F"/>
                </a:solidFill>
                <a:latin typeface="Arial" panose="020B0604020202020204" pitchFamily="34" charset="0"/>
              </a:defRPr>
            </a:lvl1pPr>
            <a:lvl2pPr indent="-180900">
              <a:lnSpc>
                <a:spcPct val="100000"/>
              </a:lnSpc>
              <a:buClr>
                <a:srgbClr val="ED8B00"/>
              </a:buClr>
              <a:defRPr sz="1500" baseline="0">
                <a:solidFill>
                  <a:srgbClr val="27251F"/>
                </a:solidFill>
                <a:latin typeface="Arial" panose="020B0604020202020204" pitchFamily="34" charset="0"/>
              </a:defRPr>
            </a:lvl2pPr>
            <a:lvl3pPr marL="857250" indent="-180900">
              <a:lnSpc>
                <a:spcPct val="100000"/>
              </a:lnSpc>
              <a:buClr>
                <a:srgbClr val="ED8B00"/>
              </a:buClr>
              <a:buSzPct val="65000"/>
              <a:buFont typeface="Courier New" panose="02070309020205020404" pitchFamily="49" charset="0"/>
              <a:buChar char="o"/>
              <a:defRPr sz="1350" baseline="0">
                <a:solidFill>
                  <a:srgbClr val="27251F"/>
                </a:solidFill>
                <a:latin typeface="Arial" panose="020B0604020202020204" pitchFamily="34" charset="0"/>
              </a:defRPr>
            </a:lvl3pPr>
            <a:lvl4pPr indent="-180900">
              <a:lnSpc>
                <a:spcPct val="100000"/>
              </a:lnSpc>
              <a:buClr>
                <a:srgbClr val="ED8B00"/>
              </a:buClr>
              <a:defRPr sz="1200" baseline="0">
                <a:solidFill>
                  <a:srgbClr val="27251F"/>
                </a:solidFill>
                <a:latin typeface="Arial" panose="020B0604020202020204" pitchFamily="34" charset="0"/>
              </a:defRPr>
            </a:lvl4pPr>
            <a:lvl5pPr indent="-180900">
              <a:lnSpc>
                <a:spcPct val="100000"/>
              </a:lnSpc>
              <a:defRPr sz="1800" baseline="0">
                <a:solidFill>
                  <a:srgbClr val="ED8B00"/>
                </a:solidFill>
                <a:latin typeface="Arial" panose="020B0604020202020204" pitchFamily="34" charset="0"/>
              </a:defRPr>
            </a:lvl5pPr>
          </a:lstStyle>
          <a:p>
            <a:pPr lvl="0"/>
            <a:r>
              <a:rPr lang="en-CA" noProof="0" dirty="0"/>
              <a:t>Texte</a:t>
            </a:r>
          </a:p>
          <a:p>
            <a:pPr lvl="1"/>
            <a:r>
              <a:rPr lang="en-CA" noProof="0" dirty="0"/>
              <a:t>Deuxième niveau</a:t>
            </a:r>
          </a:p>
          <a:p>
            <a:pPr lvl="2"/>
            <a:r>
              <a:rPr lang="en-CA" noProof="0" dirty="0"/>
              <a:t>Troisième niveau</a:t>
            </a:r>
          </a:p>
          <a:p>
            <a:pPr lvl="3"/>
            <a:r>
              <a:rPr lang="en-CA" noProof="0" dirty="0"/>
              <a:t>Quatrième niveau</a:t>
            </a:r>
          </a:p>
        </p:txBody>
      </p:sp>
      <p:sp>
        <p:nvSpPr>
          <p:cNvPr id="6" name="Espace réservé du texte 8">
            <a:extLst>
              <a:ext uri="{FF2B5EF4-FFF2-40B4-BE49-F238E27FC236}">
                <a16:creationId xmlns:a16="http://schemas.microsoft.com/office/drawing/2014/main" id="{224AD87C-18FE-9941-88E0-96A79FC3E57E}"/>
              </a:ext>
            </a:extLst>
          </p:cNvPr>
          <p:cNvSpPr>
            <a:spLocks noGrp="1"/>
          </p:cNvSpPr>
          <p:nvPr>
            <p:ph type="body" sz="quarter" idx="12" hasCustomPrompt="1"/>
          </p:nvPr>
        </p:nvSpPr>
        <p:spPr>
          <a:xfrm>
            <a:off x="656100" y="705575"/>
            <a:ext cx="7830000" cy="274138"/>
          </a:xfrm>
          <a:prstGeom prst="rect">
            <a:avLst/>
          </a:prstGeom>
        </p:spPr>
        <p:txBody>
          <a:bodyPr lIns="0" tIns="0" rIns="0" bIns="0"/>
          <a:lstStyle>
            <a:lvl1pPr marL="0" indent="0">
              <a:lnSpc>
                <a:spcPct val="100000"/>
              </a:lnSpc>
              <a:spcBef>
                <a:spcPts val="0"/>
              </a:spcBef>
              <a:buFontTx/>
              <a:buNone/>
              <a:defRPr sz="1350" cap="all" baseline="0">
                <a:solidFill>
                  <a:srgbClr val="ED8B00"/>
                </a:solidFill>
                <a:latin typeface="Arial" panose="020B0604020202020204" pitchFamily="34" charset="0"/>
              </a:defRPr>
            </a:lvl1pPr>
          </a:lstStyle>
          <a:p>
            <a:pPr lvl="0"/>
            <a:r>
              <a:rPr lang="en-CA" noProof="0"/>
              <a:t>Subtitle</a:t>
            </a:r>
          </a:p>
        </p:txBody>
      </p:sp>
    </p:spTree>
    <p:extLst>
      <p:ext uri="{BB962C8B-B14F-4D97-AF65-F5344CB8AC3E}">
        <p14:creationId xmlns:p14="http://schemas.microsoft.com/office/powerpoint/2010/main" val="2668210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36512" y="-74543"/>
            <a:ext cx="495908" cy="5218044"/>
            <a:chOff x="-28366" y="-99391"/>
            <a:chExt cx="495908" cy="6957393"/>
          </a:xfrm>
        </p:grpSpPr>
        <p:sp>
          <p:nvSpPr>
            <p:cNvPr id="9" name="Freeform 8"/>
            <p:cNvSpPr>
              <a:spLocks/>
            </p:cNvSpPr>
            <p:nvPr/>
          </p:nvSpPr>
          <p:spPr bwMode="auto">
            <a:xfrm rot="5400000">
              <a:off x="-3213817" y="3188277"/>
              <a:ext cx="6855178" cy="484272"/>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0070C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baseline="0"/>
            </a:p>
          </p:txBody>
        </p:sp>
        <p:sp>
          <p:nvSpPr>
            <p:cNvPr id="10" name="Freeform 9"/>
            <p:cNvSpPr>
              <a:spLocks/>
            </p:cNvSpPr>
            <p:nvPr/>
          </p:nvSpPr>
          <p:spPr bwMode="auto">
            <a:xfrm rot="5400000">
              <a:off x="-3259109" y="3131352"/>
              <a:ext cx="6957393" cy="49590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EE2D24"/>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baseline="0">
                <a:solidFill>
                  <a:srgbClr val="FF0000"/>
                </a:solidFill>
              </a:endParaRPr>
            </a:p>
          </p:txBody>
        </p:sp>
      </p:grpSp>
      <p:pic>
        <p:nvPicPr>
          <p:cNvPr id="3" name="Picture 2" descr="Logo&#10;&#10;Description automatically generated with medium confidence">
            <a:extLst>
              <a:ext uri="{FF2B5EF4-FFF2-40B4-BE49-F238E27FC236}">
                <a16:creationId xmlns:a16="http://schemas.microsoft.com/office/drawing/2014/main" id="{697085F8-6376-7AE0-F62A-567CC3DAAB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01326" y="4443958"/>
            <a:ext cx="2552366" cy="622014"/>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62" r:id="rId2"/>
    <p:sldLayoutId id="2147483667" r:id="rId3"/>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 1" hidden="1">
            <a:extLst>
              <a:ext uri="{FF2B5EF4-FFF2-40B4-BE49-F238E27FC236}">
                <a16:creationId xmlns:a16="http://schemas.microsoft.com/office/drawing/2014/main" id="{2A9E14B4-86BE-604D-B91B-83AE7158EA14}"/>
              </a:ext>
            </a:extLst>
          </p:cNvPr>
          <p:cNvPicPr>
            <a:picLocks noChangeAspect="1"/>
          </p:cNvPicPr>
          <p:nvPr userDrawn="1"/>
        </p:nvPicPr>
        <p:blipFill>
          <a:blip r:embed="rId4"/>
          <a:stretch>
            <a:fillRect/>
          </a:stretch>
        </p:blipFill>
        <p:spPr>
          <a:xfrm>
            <a:off x="3698" y="0"/>
            <a:ext cx="9136605" cy="5143500"/>
          </a:xfrm>
          <a:prstGeom prst="rect">
            <a:avLst/>
          </a:prstGeom>
        </p:spPr>
      </p:pic>
    </p:spTree>
    <p:extLst>
      <p:ext uri="{BB962C8B-B14F-4D97-AF65-F5344CB8AC3E}">
        <p14:creationId xmlns:p14="http://schemas.microsoft.com/office/powerpoint/2010/main" val="1169467049"/>
      </p:ext>
    </p:extLst>
  </p:cSld>
  <p:clrMap bg1="dk1" tx1="lt1" bg2="dk2" tx2="lt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97" userDrawn="1">
          <p15:clr>
            <a:srgbClr val="F26B43"/>
          </p15:clr>
        </p15:guide>
        <p15:guide id="4" pos="5363" userDrawn="1">
          <p15:clr>
            <a:srgbClr val="F26B43"/>
          </p15:clr>
        </p15:guide>
        <p15:guide id="5" orient="horz" pos="174" userDrawn="1">
          <p15:clr>
            <a:srgbClr val="F26B43"/>
          </p15:clr>
        </p15:guide>
        <p15:guide id="6" orient="horz" pos="291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9558-7386-F2FF-2153-C5ECA55949BD}"/>
              </a:ext>
            </a:extLst>
          </p:cNvPr>
          <p:cNvSpPr>
            <a:spLocks noGrp="1"/>
          </p:cNvSpPr>
          <p:nvPr>
            <p:ph type="ctrTitle"/>
          </p:nvPr>
        </p:nvSpPr>
        <p:spPr/>
        <p:txBody>
          <a:bodyPr>
            <a:noAutofit/>
          </a:bodyPr>
          <a:lstStyle/>
          <a:p>
            <a:r>
              <a:rPr lang="en-US" sz="3200" dirty="0"/>
              <a:t>Inspection Techniques and Application Solutions Supported by New Generation PA UT Technology</a:t>
            </a:r>
            <a:endParaRPr lang="en-CA" sz="3200" dirty="0"/>
          </a:p>
        </p:txBody>
      </p:sp>
      <p:sp>
        <p:nvSpPr>
          <p:cNvPr id="3" name="Subtitle 2">
            <a:extLst>
              <a:ext uri="{FF2B5EF4-FFF2-40B4-BE49-F238E27FC236}">
                <a16:creationId xmlns:a16="http://schemas.microsoft.com/office/drawing/2014/main" id="{018E5D2D-740B-4B3D-6B20-902A88F21407}"/>
              </a:ext>
            </a:extLst>
          </p:cNvPr>
          <p:cNvSpPr>
            <a:spLocks noGrp="1"/>
          </p:cNvSpPr>
          <p:nvPr>
            <p:ph type="subTitle" idx="1"/>
          </p:nvPr>
        </p:nvSpPr>
        <p:spPr/>
        <p:txBody>
          <a:bodyPr/>
          <a:lstStyle/>
          <a:p>
            <a:r>
              <a:rPr lang="en-CA" sz="1800" dirty="0"/>
              <a:t>Guy Maes</a:t>
            </a:r>
          </a:p>
          <a:p>
            <a:r>
              <a:rPr lang="en-CA" sz="1800" dirty="0"/>
              <a:t>Eddyfi Technologies</a:t>
            </a:r>
          </a:p>
        </p:txBody>
      </p:sp>
    </p:spTree>
    <p:extLst>
      <p:ext uri="{BB962C8B-B14F-4D97-AF65-F5344CB8AC3E}">
        <p14:creationId xmlns:p14="http://schemas.microsoft.com/office/powerpoint/2010/main" val="420171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19CA15-4DFB-4E1F-80B9-8C688794EFD7}"/>
              </a:ext>
            </a:extLst>
          </p:cNvPr>
          <p:cNvPicPr>
            <a:picLocks noChangeAspect="1"/>
          </p:cNvPicPr>
          <p:nvPr/>
        </p:nvPicPr>
        <p:blipFill>
          <a:blip r:embed="rId3"/>
          <a:stretch>
            <a:fillRect/>
          </a:stretch>
        </p:blipFill>
        <p:spPr>
          <a:xfrm>
            <a:off x="2429313" y="834895"/>
            <a:ext cx="6542701" cy="3558681"/>
          </a:xfrm>
          <a:prstGeom prst="rect">
            <a:avLst/>
          </a:prstGeom>
          <a:ln w="12700">
            <a:solidFill>
              <a:schemeClr val="tx1"/>
            </a:solidFill>
          </a:ln>
        </p:spPr>
      </p:pic>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Case </a:t>
            </a:r>
            <a:r>
              <a:rPr lang="fr-CA" sz="2800" dirty="0" err="1"/>
              <a:t>Study</a:t>
            </a:r>
            <a:r>
              <a:rPr lang="fr-CA" sz="2800" dirty="0"/>
              <a:t> - Live TFM </a:t>
            </a:r>
            <a:r>
              <a:rPr lang="fr-CA" sz="2800" dirty="0" err="1"/>
              <a:t>Envelope</a:t>
            </a:r>
            <a:endParaRPr lang="en-US" sz="2800" dirty="0"/>
          </a:p>
        </p:txBody>
      </p:sp>
      <p:sp>
        <p:nvSpPr>
          <p:cNvPr id="14" name="Espace réservé du texte 6">
            <a:extLst>
              <a:ext uri="{FF2B5EF4-FFF2-40B4-BE49-F238E27FC236}">
                <a16:creationId xmlns:a16="http://schemas.microsoft.com/office/drawing/2014/main" id="{A19BA2B3-CD6B-4150-8441-9614BB5A84F5}"/>
              </a:ext>
            </a:extLst>
          </p:cNvPr>
          <p:cNvSpPr txBox="1">
            <a:spLocks/>
          </p:cNvSpPr>
          <p:nvPr/>
        </p:nvSpPr>
        <p:spPr>
          <a:xfrm>
            <a:off x="755576" y="4644102"/>
            <a:ext cx="5688632"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buNone/>
            </a:pPr>
            <a:r>
              <a:rPr lang="en-CA" sz="1800" b="1" dirty="0">
                <a:latin typeface="Calibri" panose="020F0502020204030204" pitchFamily="34" charset="0"/>
                <a:cs typeface="Calibri" panose="020F0502020204030204" pitchFamily="34" charset="0"/>
              </a:rPr>
              <a:t>ASTM E2491 reference block, pulse-echo, L-waves</a:t>
            </a:r>
          </a:p>
        </p:txBody>
      </p:sp>
      <p:sp>
        <p:nvSpPr>
          <p:cNvPr id="16" name="TextBox 15">
            <a:extLst>
              <a:ext uri="{FF2B5EF4-FFF2-40B4-BE49-F238E27FC236}">
                <a16:creationId xmlns:a16="http://schemas.microsoft.com/office/drawing/2014/main" id="{BD9732A5-B02C-4958-9F21-53BC141C329E}"/>
              </a:ext>
            </a:extLst>
          </p:cNvPr>
          <p:cNvSpPr txBox="1"/>
          <p:nvPr/>
        </p:nvSpPr>
        <p:spPr>
          <a:xfrm>
            <a:off x="467544" y="3356333"/>
            <a:ext cx="1964225" cy="108690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450"/>
              </a:spcAft>
            </a:pPr>
            <a:r>
              <a:rPr lang="fr-CA" sz="1400" b="1" dirty="0">
                <a:latin typeface="Calibri" panose="020F0502020204030204" pitchFamily="34" charset="0"/>
                <a:cs typeface="Calibri" panose="020F0502020204030204" pitchFamily="34" charset="0"/>
              </a:rPr>
              <a:t>TFM L-L 256 x 256</a:t>
            </a:r>
          </a:p>
          <a:p>
            <a:pPr algn="ctr">
              <a:spcAft>
                <a:spcPts val="450"/>
              </a:spcAft>
            </a:pPr>
            <a:r>
              <a:rPr lang="fr-CA" sz="1400" b="1" dirty="0">
                <a:latin typeface="Calibri" panose="020F0502020204030204" pitchFamily="34" charset="0"/>
                <a:cs typeface="Calibri" panose="020F0502020204030204" pitchFamily="34" charset="0"/>
              </a:rPr>
              <a:t>Max. </a:t>
            </a:r>
            <a:r>
              <a:rPr lang="fr-CA" sz="1400" b="1" dirty="0" err="1">
                <a:latin typeface="Calibri" panose="020F0502020204030204" pitchFamily="34" charset="0"/>
                <a:cs typeface="Calibri" panose="020F0502020204030204" pitchFamily="34" charset="0"/>
              </a:rPr>
              <a:t>Acq</a:t>
            </a:r>
            <a:r>
              <a:rPr lang="fr-CA" sz="1400" b="1" dirty="0">
                <a:latin typeface="Calibri" panose="020F0502020204030204" pitchFamily="34" charset="0"/>
                <a:cs typeface="Calibri" panose="020F0502020204030204" pitchFamily="34" charset="0"/>
              </a:rPr>
              <a:t>. Rate = 53 Hz</a:t>
            </a:r>
          </a:p>
          <a:p>
            <a:pPr algn="ctr">
              <a:spcAft>
                <a:spcPts val="450"/>
              </a:spcAft>
            </a:pPr>
            <a:r>
              <a:rPr lang="fr-CA" sz="1400" b="1" dirty="0">
                <a:latin typeface="Calibri" panose="020F0502020204030204" pitchFamily="34" charset="0"/>
                <a:cs typeface="Calibri" panose="020F0502020204030204" pitchFamily="34" charset="0"/>
              </a:rPr>
              <a:t>AF = 1.8 dB</a:t>
            </a:r>
          </a:p>
          <a:p>
            <a:pPr algn="ctr"/>
            <a:endParaRPr lang="en-US" sz="1013" b="1" dirty="0">
              <a:solidFill>
                <a:srgbClr val="FF0000"/>
              </a:solidFill>
            </a:endParaRPr>
          </a:p>
        </p:txBody>
      </p:sp>
      <p:sp>
        <p:nvSpPr>
          <p:cNvPr id="17" name="Rectangle 16">
            <a:extLst>
              <a:ext uri="{FF2B5EF4-FFF2-40B4-BE49-F238E27FC236}">
                <a16:creationId xmlns:a16="http://schemas.microsoft.com/office/drawing/2014/main" id="{6D73BD39-33C9-43B6-8C03-10988F0A3FCC}"/>
              </a:ext>
            </a:extLst>
          </p:cNvPr>
          <p:cNvSpPr/>
          <p:nvPr/>
        </p:nvSpPr>
        <p:spPr>
          <a:xfrm>
            <a:off x="7522597" y="3227674"/>
            <a:ext cx="1442849" cy="88432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9" name="Flowchart: Connector 18">
            <a:extLst>
              <a:ext uri="{FF2B5EF4-FFF2-40B4-BE49-F238E27FC236}">
                <a16:creationId xmlns:a16="http://schemas.microsoft.com/office/drawing/2014/main" id="{B496B2BD-EC5C-4567-AB51-7627FF153B2E}"/>
              </a:ext>
            </a:extLst>
          </p:cNvPr>
          <p:cNvSpPr/>
          <p:nvPr/>
        </p:nvSpPr>
        <p:spPr>
          <a:xfrm>
            <a:off x="3928870" y="1884238"/>
            <a:ext cx="471488" cy="471488"/>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cxnSp>
        <p:nvCxnSpPr>
          <p:cNvPr id="20" name="Straight Arrow Connector 19">
            <a:extLst>
              <a:ext uri="{FF2B5EF4-FFF2-40B4-BE49-F238E27FC236}">
                <a16:creationId xmlns:a16="http://schemas.microsoft.com/office/drawing/2014/main" id="{B3C42BFE-EF25-4729-B8CF-EE87D2B068EC}"/>
              </a:ext>
            </a:extLst>
          </p:cNvPr>
          <p:cNvCxnSpPr>
            <a:cxnSpLocks/>
          </p:cNvCxnSpPr>
          <p:nvPr/>
        </p:nvCxnSpPr>
        <p:spPr>
          <a:xfrm flipH="1" flipV="1">
            <a:off x="3707904" y="2043581"/>
            <a:ext cx="220967" cy="4353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C936754-4B10-4EDE-9D0A-21EB791B8ECB}"/>
              </a:ext>
            </a:extLst>
          </p:cNvPr>
          <p:cNvPicPr>
            <a:picLocks noChangeAspect="1"/>
          </p:cNvPicPr>
          <p:nvPr/>
        </p:nvPicPr>
        <p:blipFill>
          <a:blip r:embed="rId4"/>
          <a:stretch>
            <a:fillRect/>
          </a:stretch>
        </p:blipFill>
        <p:spPr>
          <a:xfrm>
            <a:off x="1189696" y="699542"/>
            <a:ext cx="2446200" cy="2456886"/>
          </a:xfrm>
          <a:prstGeom prst="flowChartConnector">
            <a:avLst/>
          </a:prstGeom>
          <a:ln w="25400">
            <a:solidFill>
              <a:srgbClr val="FF0000"/>
            </a:solidFill>
          </a:ln>
        </p:spPr>
      </p:pic>
    </p:spTree>
    <p:extLst>
      <p:ext uri="{BB962C8B-B14F-4D97-AF65-F5344CB8AC3E}">
        <p14:creationId xmlns:p14="http://schemas.microsoft.com/office/powerpoint/2010/main" val="343058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462AED-E68F-4C23-99A9-CCBF02AD86EB}"/>
              </a:ext>
            </a:extLst>
          </p:cNvPr>
          <p:cNvPicPr>
            <a:picLocks noChangeAspect="1"/>
          </p:cNvPicPr>
          <p:nvPr/>
        </p:nvPicPr>
        <p:blipFill>
          <a:blip r:embed="rId3"/>
          <a:stretch>
            <a:fillRect/>
          </a:stretch>
        </p:blipFill>
        <p:spPr>
          <a:xfrm>
            <a:off x="2415002" y="826271"/>
            <a:ext cx="6542702" cy="3567305"/>
          </a:xfrm>
          <a:prstGeom prst="rect">
            <a:avLst/>
          </a:prstGeom>
          <a:ln w="12700">
            <a:solidFill>
              <a:schemeClr val="tx1"/>
            </a:solidFill>
          </a:ln>
        </p:spPr>
      </p:pic>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Case </a:t>
            </a:r>
            <a:r>
              <a:rPr lang="fr-CA" sz="2800" dirty="0" err="1"/>
              <a:t>Study</a:t>
            </a:r>
            <a:r>
              <a:rPr lang="fr-CA" sz="2800" dirty="0"/>
              <a:t> - Live TFM </a:t>
            </a:r>
            <a:r>
              <a:rPr lang="fr-CA" sz="2800" dirty="0" err="1"/>
              <a:t>Envelope</a:t>
            </a:r>
            <a:endParaRPr lang="en-US" sz="2800" dirty="0"/>
          </a:p>
        </p:txBody>
      </p:sp>
      <p:sp>
        <p:nvSpPr>
          <p:cNvPr id="14" name="Espace réservé du texte 6">
            <a:extLst>
              <a:ext uri="{FF2B5EF4-FFF2-40B4-BE49-F238E27FC236}">
                <a16:creationId xmlns:a16="http://schemas.microsoft.com/office/drawing/2014/main" id="{A19BA2B3-CD6B-4150-8441-9614BB5A84F5}"/>
              </a:ext>
            </a:extLst>
          </p:cNvPr>
          <p:cNvSpPr txBox="1">
            <a:spLocks/>
          </p:cNvSpPr>
          <p:nvPr/>
        </p:nvSpPr>
        <p:spPr>
          <a:xfrm>
            <a:off x="755576" y="4644102"/>
            <a:ext cx="5688632"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buNone/>
            </a:pPr>
            <a:r>
              <a:rPr lang="en-CA" sz="1800" b="1" dirty="0">
                <a:latin typeface="Calibri" panose="020F0502020204030204" pitchFamily="34" charset="0"/>
                <a:cs typeface="Calibri" panose="020F0502020204030204" pitchFamily="34" charset="0"/>
              </a:rPr>
              <a:t>ASTM E2491 reference block, pulse-echo, L-waves</a:t>
            </a:r>
          </a:p>
        </p:txBody>
      </p:sp>
      <p:sp>
        <p:nvSpPr>
          <p:cNvPr id="16" name="TextBox 15">
            <a:extLst>
              <a:ext uri="{FF2B5EF4-FFF2-40B4-BE49-F238E27FC236}">
                <a16:creationId xmlns:a16="http://schemas.microsoft.com/office/drawing/2014/main" id="{BD9732A5-B02C-4958-9F21-53BC141C329E}"/>
              </a:ext>
            </a:extLst>
          </p:cNvPr>
          <p:cNvSpPr txBox="1"/>
          <p:nvPr/>
        </p:nvSpPr>
        <p:spPr>
          <a:xfrm>
            <a:off x="467544" y="3356333"/>
            <a:ext cx="1964225" cy="108690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450"/>
              </a:spcAft>
            </a:pPr>
            <a:r>
              <a:rPr lang="fr-CA" sz="1400" b="1" dirty="0">
                <a:latin typeface="Calibri" panose="020F0502020204030204" pitchFamily="34" charset="0"/>
                <a:cs typeface="Calibri" panose="020F0502020204030204" pitchFamily="34" charset="0"/>
              </a:rPr>
              <a:t>TFM L-L 512 x 512</a:t>
            </a:r>
          </a:p>
          <a:p>
            <a:pPr algn="ctr">
              <a:spcAft>
                <a:spcPts val="450"/>
              </a:spcAft>
            </a:pPr>
            <a:r>
              <a:rPr lang="fr-CA" sz="1400" b="1" dirty="0">
                <a:solidFill>
                  <a:srgbClr val="FF0000"/>
                </a:solidFill>
                <a:latin typeface="Calibri" panose="020F0502020204030204" pitchFamily="34" charset="0"/>
                <a:cs typeface="Calibri" panose="020F0502020204030204" pitchFamily="34" charset="0"/>
              </a:rPr>
              <a:t>Max. </a:t>
            </a:r>
            <a:r>
              <a:rPr lang="fr-CA" sz="1400" b="1" dirty="0" err="1">
                <a:solidFill>
                  <a:srgbClr val="FF0000"/>
                </a:solidFill>
                <a:latin typeface="Calibri" panose="020F0502020204030204" pitchFamily="34" charset="0"/>
                <a:cs typeface="Calibri" panose="020F0502020204030204" pitchFamily="34" charset="0"/>
              </a:rPr>
              <a:t>Acq</a:t>
            </a:r>
            <a:r>
              <a:rPr lang="fr-CA" sz="1400" b="1" dirty="0">
                <a:solidFill>
                  <a:srgbClr val="FF0000"/>
                </a:solidFill>
                <a:latin typeface="Calibri" panose="020F0502020204030204" pitchFamily="34" charset="0"/>
                <a:cs typeface="Calibri" panose="020F0502020204030204" pitchFamily="34" charset="0"/>
              </a:rPr>
              <a:t>. Rate = 26 Hz</a:t>
            </a:r>
          </a:p>
          <a:p>
            <a:pPr algn="ctr">
              <a:spcAft>
                <a:spcPts val="450"/>
              </a:spcAft>
            </a:pPr>
            <a:r>
              <a:rPr lang="fr-CA" sz="1400" b="1" dirty="0">
                <a:solidFill>
                  <a:srgbClr val="00B050"/>
                </a:solidFill>
                <a:latin typeface="Calibri" panose="020F0502020204030204" pitchFamily="34" charset="0"/>
                <a:cs typeface="Calibri" panose="020F0502020204030204" pitchFamily="34" charset="0"/>
              </a:rPr>
              <a:t>AF = 0.4 dB</a:t>
            </a:r>
          </a:p>
          <a:p>
            <a:pPr algn="ctr"/>
            <a:endParaRPr lang="en-US" sz="1013" b="1" dirty="0">
              <a:solidFill>
                <a:srgbClr val="FF0000"/>
              </a:solidFill>
            </a:endParaRPr>
          </a:p>
        </p:txBody>
      </p:sp>
      <p:sp>
        <p:nvSpPr>
          <p:cNvPr id="17" name="Rectangle 16">
            <a:extLst>
              <a:ext uri="{FF2B5EF4-FFF2-40B4-BE49-F238E27FC236}">
                <a16:creationId xmlns:a16="http://schemas.microsoft.com/office/drawing/2014/main" id="{6D73BD39-33C9-43B6-8C03-10988F0A3FCC}"/>
              </a:ext>
            </a:extLst>
          </p:cNvPr>
          <p:cNvSpPr/>
          <p:nvPr/>
        </p:nvSpPr>
        <p:spPr>
          <a:xfrm>
            <a:off x="7522597" y="3227674"/>
            <a:ext cx="1442849" cy="88432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9" name="Flowchart: Connector 18">
            <a:extLst>
              <a:ext uri="{FF2B5EF4-FFF2-40B4-BE49-F238E27FC236}">
                <a16:creationId xmlns:a16="http://schemas.microsoft.com/office/drawing/2014/main" id="{B496B2BD-EC5C-4567-AB51-7627FF153B2E}"/>
              </a:ext>
            </a:extLst>
          </p:cNvPr>
          <p:cNvSpPr/>
          <p:nvPr/>
        </p:nvSpPr>
        <p:spPr>
          <a:xfrm>
            <a:off x="3928870" y="1884238"/>
            <a:ext cx="471488" cy="471488"/>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cxnSp>
        <p:nvCxnSpPr>
          <p:cNvPr id="20" name="Straight Arrow Connector 19">
            <a:extLst>
              <a:ext uri="{FF2B5EF4-FFF2-40B4-BE49-F238E27FC236}">
                <a16:creationId xmlns:a16="http://schemas.microsoft.com/office/drawing/2014/main" id="{B3C42BFE-EF25-4729-B8CF-EE87D2B068EC}"/>
              </a:ext>
            </a:extLst>
          </p:cNvPr>
          <p:cNvCxnSpPr>
            <a:cxnSpLocks/>
          </p:cNvCxnSpPr>
          <p:nvPr/>
        </p:nvCxnSpPr>
        <p:spPr>
          <a:xfrm flipH="1" flipV="1">
            <a:off x="3707904" y="2043581"/>
            <a:ext cx="220967" cy="4353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CEC8A2D-BBF9-498B-A515-96452A4A04E4}"/>
              </a:ext>
            </a:extLst>
          </p:cNvPr>
          <p:cNvPicPr>
            <a:picLocks noChangeAspect="1"/>
          </p:cNvPicPr>
          <p:nvPr/>
        </p:nvPicPr>
        <p:blipFill>
          <a:blip r:embed="rId4"/>
          <a:stretch>
            <a:fillRect/>
          </a:stretch>
        </p:blipFill>
        <p:spPr>
          <a:xfrm>
            <a:off x="1187624" y="699542"/>
            <a:ext cx="2432424" cy="2453901"/>
          </a:xfrm>
          <a:prstGeom prst="flowChartConnector">
            <a:avLst/>
          </a:prstGeom>
          <a:ln w="25400">
            <a:solidFill>
              <a:srgbClr val="FF0000"/>
            </a:solidFill>
          </a:ln>
        </p:spPr>
      </p:pic>
    </p:spTree>
    <p:extLst>
      <p:ext uri="{BB962C8B-B14F-4D97-AF65-F5344CB8AC3E}">
        <p14:creationId xmlns:p14="http://schemas.microsoft.com/office/powerpoint/2010/main" val="397173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B71EAA-7839-42B9-8071-4B65CA23CDAA}"/>
              </a:ext>
            </a:extLst>
          </p:cNvPr>
          <p:cNvPicPr>
            <a:picLocks noChangeAspect="1"/>
          </p:cNvPicPr>
          <p:nvPr/>
        </p:nvPicPr>
        <p:blipFill>
          <a:blip r:embed="rId3"/>
          <a:stretch>
            <a:fillRect/>
          </a:stretch>
        </p:blipFill>
        <p:spPr>
          <a:xfrm>
            <a:off x="2421786" y="827043"/>
            <a:ext cx="6542702" cy="3575971"/>
          </a:xfrm>
          <a:prstGeom prst="rect">
            <a:avLst/>
          </a:prstGeom>
          <a:ln w="12700">
            <a:solidFill>
              <a:schemeClr val="tx1"/>
            </a:solidFill>
          </a:ln>
        </p:spPr>
      </p:pic>
      <p:pic>
        <p:nvPicPr>
          <p:cNvPr id="13" name="Picture 12">
            <a:extLst>
              <a:ext uri="{FF2B5EF4-FFF2-40B4-BE49-F238E27FC236}">
                <a16:creationId xmlns:a16="http://schemas.microsoft.com/office/drawing/2014/main" id="{C5A24A47-2E4C-493E-9608-50193D2A457C}"/>
              </a:ext>
            </a:extLst>
          </p:cNvPr>
          <p:cNvPicPr>
            <a:picLocks noChangeAspect="1"/>
          </p:cNvPicPr>
          <p:nvPr/>
        </p:nvPicPr>
        <p:blipFill>
          <a:blip r:embed="rId4"/>
          <a:stretch>
            <a:fillRect/>
          </a:stretch>
        </p:blipFill>
        <p:spPr>
          <a:xfrm>
            <a:off x="1227461" y="699542"/>
            <a:ext cx="2432424" cy="2455197"/>
          </a:xfrm>
          <a:prstGeom prst="flowChartConnector">
            <a:avLst/>
          </a:prstGeom>
          <a:ln w="25400">
            <a:solidFill>
              <a:srgbClr val="FF0000"/>
            </a:solidFill>
          </a:ln>
        </p:spPr>
      </p:pic>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Case </a:t>
            </a:r>
            <a:r>
              <a:rPr lang="fr-CA" sz="2800" dirty="0" err="1"/>
              <a:t>Study</a:t>
            </a:r>
            <a:r>
              <a:rPr lang="fr-CA" sz="2800" dirty="0"/>
              <a:t> - Live TFM </a:t>
            </a:r>
            <a:r>
              <a:rPr lang="fr-CA" sz="2800" dirty="0" err="1"/>
              <a:t>Envelope</a:t>
            </a:r>
            <a:endParaRPr lang="en-US" sz="2800" dirty="0"/>
          </a:p>
        </p:txBody>
      </p:sp>
      <p:sp>
        <p:nvSpPr>
          <p:cNvPr id="14" name="Espace réservé du texte 6">
            <a:extLst>
              <a:ext uri="{FF2B5EF4-FFF2-40B4-BE49-F238E27FC236}">
                <a16:creationId xmlns:a16="http://schemas.microsoft.com/office/drawing/2014/main" id="{A19BA2B3-CD6B-4150-8441-9614BB5A84F5}"/>
              </a:ext>
            </a:extLst>
          </p:cNvPr>
          <p:cNvSpPr txBox="1">
            <a:spLocks/>
          </p:cNvSpPr>
          <p:nvPr/>
        </p:nvSpPr>
        <p:spPr>
          <a:xfrm>
            <a:off x="755576" y="4644102"/>
            <a:ext cx="5688632"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buNone/>
            </a:pPr>
            <a:r>
              <a:rPr lang="en-CA" sz="1800" b="1" dirty="0">
                <a:latin typeface="Calibri" panose="020F0502020204030204" pitchFamily="34" charset="0"/>
                <a:cs typeface="Calibri" panose="020F0502020204030204" pitchFamily="34" charset="0"/>
              </a:rPr>
              <a:t>ASTM E2491 reference block, pulse-echo, L-waves</a:t>
            </a:r>
          </a:p>
        </p:txBody>
      </p:sp>
      <p:sp>
        <p:nvSpPr>
          <p:cNvPr id="16" name="TextBox 15">
            <a:extLst>
              <a:ext uri="{FF2B5EF4-FFF2-40B4-BE49-F238E27FC236}">
                <a16:creationId xmlns:a16="http://schemas.microsoft.com/office/drawing/2014/main" id="{BD9732A5-B02C-4958-9F21-53BC141C329E}"/>
              </a:ext>
            </a:extLst>
          </p:cNvPr>
          <p:cNvSpPr txBox="1"/>
          <p:nvPr/>
        </p:nvSpPr>
        <p:spPr>
          <a:xfrm>
            <a:off x="467544" y="3356333"/>
            <a:ext cx="1964225" cy="108690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450"/>
              </a:spcAft>
            </a:pPr>
            <a:r>
              <a:rPr lang="fr-CA" sz="1400" b="1" dirty="0">
                <a:latin typeface="Calibri" panose="020F0502020204030204" pitchFamily="34" charset="0"/>
                <a:cs typeface="Calibri" panose="020F0502020204030204" pitchFamily="34" charset="0"/>
              </a:rPr>
              <a:t>TFM L-L 256 x 256</a:t>
            </a:r>
          </a:p>
          <a:p>
            <a:pPr algn="ctr">
              <a:spcAft>
                <a:spcPts val="450"/>
              </a:spcAft>
            </a:pPr>
            <a:r>
              <a:rPr lang="fr-CA" sz="1400" b="1" dirty="0">
                <a:solidFill>
                  <a:srgbClr val="00B050"/>
                </a:solidFill>
                <a:latin typeface="Calibri" panose="020F0502020204030204" pitchFamily="34" charset="0"/>
                <a:cs typeface="Calibri" panose="020F0502020204030204" pitchFamily="34" charset="0"/>
              </a:rPr>
              <a:t>Max. </a:t>
            </a:r>
            <a:r>
              <a:rPr lang="fr-CA" sz="1400" b="1" dirty="0" err="1">
                <a:solidFill>
                  <a:srgbClr val="00B050"/>
                </a:solidFill>
                <a:latin typeface="Calibri" panose="020F0502020204030204" pitchFamily="34" charset="0"/>
                <a:cs typeface="Calibri" panose="020F0502020204030204" pitchFamily="34" charset="0"/>
              </a:rPr>
              <a:t>Acq</a:t>
            </a:r>
            <a:r>
              <a:rPr lang="fr-CA" sz="1400" b="1" dirty="0">
                <a:solidFill>
                  <a:srgbClr val="00B050"/>
                </a:solidFill>
                <a:latin typeface="Calibri" panose="020F0502020204030204" pitchFamily="34" charset="0"/>
                <a:cs typeface="Calibri" panose="020F0502020204030204" pitchFamily="34" charset="0"/>
              </a:rPr>
              <a:t>. Rate = 53 Hz</a:t>
            </a:r>
          </a:p>
          <a:p>
            <a:pPr algn="ctr">
              <a:spcAft>
                <a:spcPts val="450"/>
              </a:spcAft>
            </a:pPr>
            <a:r>
              <a:rPr lang="fr-CA" sz="1400" b="1" dirty="0">
                <a:solidFill>
                  <a:srgbClr val="00B050"/>
                </a:solidFill>
                <a:latin typeface="Calibri" panose="020F0502020204030204" pitchFamily="34" charset="0"/>
                <a:cs typeface="Calibri" panose="020F0502020204030204" pitchFamily="34" charset="0"/>
              </a:rPr>
              <a:t>AF = 0.4 dB</a:t>
            </a:r>
          </a:p>
          <a:p>
            <a:pPr algn="ctr"/>
            <a:endParaRPr lang="en-US" sz="1013" b="1" dirty="0">
              <a:solidFill>
                <a:srgbClr val="FF0000"/>
              </a:solidFill>
            </a:endParaRPr>
          </a:p>
        </p:txBody>
      </p:sp>
      <p:sp>
        <p:nvSpPr>
          <p:cNvPr id="17" name="Rectangle 16">
            <a:extLst>
              <a:ext uri="{FF2B5EF4-FFF2-40B4-BE49-F238E27FC236}">
                <a16:creationId xmlns:a16="http://schemas.microsoft.com/office/drawing/2014/main" id="{6D73BD39-33C9-43B6-8C03-10988F0A3FCC}"/>
              </a:ext>
            </a:extLst>
          </p:cNvPr>
          <p:cNvSpPr/>
          <p:nvPr/>
        </p:nvSpPr>
        <p:spPr>
          <a:xfrm>
            <a:off x="7522597" y="3227674"/>
            <a:ext cx="1442849" cy="88432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9" name="Flowchart: Connector 18">
            <a:extLst>
              <a:ext uri="{FF2B5EF4-FFF2-40B4-BE49-F238E27FC236}">
                <a16:creationId xmlns:a16="http://schemas.microsoft.com/office/drawing/2014/main" id="{B496B2BD-EC5C-4567-AB51-7627FF153B2E}"/>
              </a:ext>
            </a:extLst>
          </p:cNvPr>
          <p:cNvSpPr/>
          <p:nvPr/>
        </p:nvSpPr>
        <p:spPr>
          <a:xfrm>
            <a:off x="3949969" y="1923001"/>
            <a:ext cx="471488" cy="471488"/>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cxnSp>
        <p:nvCxnSpPr>
          <p:cNvPr id="20" name="Straight Arrow Connector 19">
            <a:extLst>
              <a:ext uri="{FF2B5EF4-FFF2-40B4-BE49-F238E27FC236}">
                <a16:creationId xmlns:a16="http://schemas.microsoft.com/office/drawing/2014/main" id="{B3C42BFE-EF25-4729-B8CF-EE87D2B068EC}"/>
              </a:ext>
            </a:extLst>
          </p:cNvPr>
          <p:cNvCxnSpPr>
            <a:cxnSpLocks/>
          </p:cNvCxnSpPr>
          <p:nvPr/>
        </p:nvCxnSpPr>
        <p:spPr>
          <a:xfrm flipH="1" flipV="1">
            <a:off x="3729003" y="2082344"/>
            <a:ext cx="220967" cy="4353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19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Case </a:t>
            </a:r>
            <a:r>
              <a:rPr lang="fr-CA" sz="2800" dirty="0" err="1"/>
              <a:t>Study</a:t>
            </a:r>
            <a:r>
              <a:rPr lang="fr-CA" sz="2800" dirty="0"/>
              <a:t> – PWI vs. FMC </a:t>
            </a:r>
            <a:r>
              <a:rPr lang="fr-CA" sz="2800" dirty="0" err="1"/>
              <a:t>Firing</a:t>
            </a:r>
            <a:r>
              <a:rPr lang="fr-CA" sz="2800" dirty="0"/>
              <a:t> </a:t>
            </a:r>
            <a:r>
              <a:rPr lang="fr-CA" sz="2800" dirty="0" err="1"/>
              <a:t>Sequence</a:t>
            </a:r>
            <a:endParaRPr lang="en-US" sz="2800" dirty="0"/>
          </a:p>
        </p:txBody>
      </p:sp>
      <p:sp>
        <p:nvSpPr>
          <p:cNvPr id="14" name="Espace réservé du texte 6">
            <a:extLst>
              <a:ext uri="{FF2B5EF4-FFF2-40B4-BE49-F238E27FC236}">
                <a16:creationId xmlns:a16="http://schemas.microsoft.com/office/drawing/2014/main" id="{A19BA2B3-CD6B-4150-8441-9614BB5A84F5}"/>
              </a:ext>
            </a:extLst>
          </p:cNvPr>
          <p:cNvSpPr txBox="1">
            <a:spLocks/>
          </p:cNvSpPr>
          <p:nvPr/>
        </p:nvSpPr>
        <p:spPr>
          <a:xfrm>
            <a:off x="755576" y="4644102"/>
            <a:ext cx="5688632"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buNone/>
            </a:pPr>
            <a:r>
              <a:rPr lang="en-CA" sz="1800" b="1" dirty="0">
                <a:latin typeface="Calibri" panose="020F0502020204030204" pitchFamily="34" charset="0"/>
                <a:cs typeface="Calibri" panose="020F0502020204030204" pitchFamily="34" charset="0"/>
              </a:rPr>
              <a:t>ASTM E2491 reference block, pulse-echo, L-waves</a:t>
            </a:r>
          </a:p>
        </p:txBody>
      </p:sp>
      <p:pic>
        <p:nvPicPr>
          <p:cNvPr id="10" name="Picture 9" descr="Chart&#10;&#10;Description automatically generated">
            <a:extLst>
              <a:ext uri="{FF2B5EF4-FFF2-40B4-BE49-F238E27FC236}">
                <a16:creationId xmlns:a16="http://schemas.microsoft.com/office/drawing/2014/main" id="{E1B4595D-F162-4D4D-A79C-3D02DF53B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006" y="830580"/>
            <a:ext cx="6295768" cy="3541370"/>
          </a:xfrm>
          <a:prstGeom prst="rect">
            <a:avLst/>
          </a:prstGeom>
          <a:ln w="12700">
            <a:solidFill>
              <a:schemeClr val="tx1"/>
            </a:solidFill>
          </a:ln>
        </p:spPr>
      </p:pic>
      <p:sp>
        <p:nvSpPr>
          <p:cNvPr id="11" name="Rectangle 10">
            <a:extLst>
              <a:ext uri="{FF2B5EF4-FFF2-40B4-BE49-F238E27FC236}">
                <a16:creationId xmlns:a16="http://schemas.microsoft.com/office/drawing/2014/main" id="{9E6A3AAE-AC2B-4241-9D7D-D4D2CA11CD6F}"/>
              </a:ext>
            </a:extLst>
          </p:cNvPr>
          <p:cNvSpPr/>
          <p:nvPr/>
        </p:nvSpPr>
        <p:spPr>
          <a:xfrm>
            <a:off x="5883552" y="2409657"/>
            <a:ext cx="1867222" cy="1714952"/>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solidFill>
                <a:srgbClr val="00B050"/>
              </a:solidFill>
            </a:endParaRPr>
          </a:p>
        </p:txBody>
      </p:sp>
      <p:sp>
        <p:nvSpPr>
          <p:cNvPr id="15" name="TextBox 14">
            <a:extLst>
              <a:ext uri="{FF2B5EF4-FFF2-40B4-BE49-F238E27FC236}">
                <a16:creationId xmlns:a16="http://schemas.microsoft.com/office/drawing/2014/main" id="{10D9D648-5645-46B3-AC76-AD30D9E97A42}"/>
              </a:ext>
            </a:extLst>
          </p:cNvPr>
          <p:cNvSpPr txBox="1"/>
          <p:nvPr/>
        </p:nvSpPr>
        <p:spPr>
          <a:xfrm>
            <a:off x="3479041" y="988245"/>
            <a:ext cx="2595129" cy="677108"/>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2000" b="1" dirty="0">
                <a:latin typeface="Calibri" panose="020F0502020204030204" pitchFamily="34" charset="0"/>
                <a:cs typeface="Calibri" panose="020F0502020204030204" pitchFamily="34" charset="0"/>
              </a:rPr>
              <a:t>Full aperture </a:t>
            </a:r>
            <a:r>
              <a:rPr lang="fr-CA" sz="2000" b="1" dirty="0" err="1">
                <a:latin typeface="Calibri" panose="020F0502020204030204" pitchFamily="34" charset="0"/>
                <a:cs typeface="Calibri" panose="020F0502020204030204" pitchFamily="34" charset="0"/>
              </a:rPr>
              <a:t>firing</a:t>
            </a:r>
            <a:r>
              <a:rPr lang="fr-CA" sz="2000" b="1" dirty="0">
                <a:latin typeface="Calibri" panose="020F0502020204030204" pitchFamily="34" charset="0"/>
                <a:cs typeface="Calibri" panose="020F0502020204030204" pitchFamily="34" charset="0"/>
              </a:rPr>
              <a:t> </a:t>
            </a:r>
            <a:r>
              <a:rPr lang="fr-CA" sz="1800" b="1" dirty="0" err="1">
                <a:latin typeface="Calibri" panose="020F0502020204030204" pitchFamily="34" charset="0"/>
                <a:cs typeface="Calibri" panose="020F0502020204030204" pitchFamily="34" charset="0"/>
              </a:rPr>
              <a:t>sequence</a:t>
            </a:r>
            <a:endParaRPr lang="en-US" sz="18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0BDA108-9C70-40DD-A327-89141AEE4566}"/>
              </a:ext>
            </a:extLst>
          </p:cNvPr>
          <p:cNvSpPr txBox="1"/>
          <p:nvPr/>
        </p:nvSpPr>
        <p:spPr>
          <a:xfrm>
            <a:off x="5846481" y="2012274"/>
            <a:ext cx="1990475" cy="36933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800" b="1" dirty="0" err="1">
                <a:latin typeface="Calibri" panose="020F0502020204030204" pitchFamily="34" charset="0"/>
                <a:cs typeface="Calibri" panose="020F0502020204030204" pitchFamily="34" charset="0"/>
              </a:rPr>
              <a:t>Azimuthal</a:t>
            </a:r>
            <a:r>
              <a:rPr lang="fr-CA" sz="1800" b="1" dirty="0">
                <a:latin typeface="Calibri" panose="020F0502020204030204" pitchFamily="34" charset="0"/>
                <a:cs typeface="Calibri" panose="020F0502020204030204" pitchFamily="34" charset="0"/>
              </a:rPr>
              <a:t> 7 Laws</a:t>
            </a:r>
            <a:endParaRPr lang="en-US"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140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Case </a:t>
            </a:r>
            <a:r>
              <a:rPr lang="fr-CA" sz="2800" dirty="0" err="1"/>
              <a:t>Study</a:t>
            </a:r>
            <a:r>
              <a:rPr lang="fr-CA" sz="2800" dirty="0"/>
              <a:t> – PWI vs. FMC </a:t>
            </a:r>
            <a:r>
              <a:rPr lang="fr-CA" sz="2800" dirty="0" err="1"/>
              <a:t>Firing</a:t>
            </a:r>
            <a:r>
              <a:rPr lang="fr-CA" sz="2800" dirty="0"/>
              <a:t> </a:t>
            </a:r>
            <a:r>
              <a:rPr lang="fr-CA" sz="2800" dirty="0" err="1"/>
              <a:t>Sequence</a:t>
            </a:r>
            <a:endParaRPr lang="en-US" sz="2800" dirty="0"/>
          </a:p>
        </p:txBody>
      </p:sp>
      <p:sp>
        <p:nvSpPr>
          <p:cNvPr id="14" name="Espace réservé du texte 6">
            <a:extLst>
              <a:ext uri="{FF2B5EF4-FFF2-40B4-BE49-F238E27FC236}">
                <a16:creationId xmlns:a16="http://schemas.microsoft.com/office/drawing/2014/main" id="{A19BA2B3-CD6B-4150-8441-9614BB5A84F5}"/>
              </a:ext>
            </a:extLst>
          </p:cNvPr>
          <p:cNvSpPr txBox="1">
            <a:spLocks/>
          </p:cNvSpPr>
          <p:nvPr/>
        </p:nvSpPr>
        <p:spPr>
          <a:xfrm>
            <a:off x="755576" y="4644102"/>
            <a:ext cx="5688632"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buNone/>
            </a:pPr>
            <a:r>
              <a:rPr lang="en-CA" sz="1800" b="1" dirty="0">
                <a:latin typeface="Calibri" panose="020F0502020204030204" pitchFamily="34" charset="0"/>
                <a:cs typeface="Calibri" panose="020F0502020204030204" pitchFamily="34" charset="0"/>
              </a:rPr>
              <a:t>ASTM E2491 reference block, pulse-echo, L-waves</a:t>
            </a:r>
          </a:p>
        </p:txBody>
      </p:sp>
      <p:pic>
        <p:nvPicPr>
          <p:cNvPr id="13" name="Picture 12" descr="Text&#10;&#10;Description automatically generated">
            <a:extLst>
              <a:ext uri="{FF2B5EF4-FFF2-40B4-BE49-F238E27FC236}">
                <a16:creationId xmlns:a16="http://schemas.microsoft.com/office/drawing/2014/main" id="{3C946AD2-0C61-4772-A2CF-B79AE9D2F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72" y="843558"/>
            <a:ext cx="6394304" cy="3596796"/>
          </a:xfrm>
          <a:prstGeom prst="rect">
            <a:avLst/>
          </a:prstGeom>
          <a:ln w="12700">
            <a:solidFill>
              <a:schemeClr val="tx1"/>
            </a:solidFill>
          </a:ln>
        </p:spPr>
      </p:pic>
      <p:sp>
        <p:nvSpPr>
          <p:cNvPr id="16" name="TextBox 15">
            <a:extLst>
              <a:ext uri="{FF2B5EF4-FFF2-40B4-BE49-F238E27FC236}">
                <a16:creationId xmlns:a16="http://schemas.microsoft.com/office/drawing/2014/main" id="{F4D60CD2-7375-4A23-9743-90E4D6AC1152}"/>
              </a:ext>
            </a:extLst>
          </p:cNvPr>
          <p:cNvSpPr txBox="1"/>
          <p:nvPr/>
        </p:nvSpPr>
        <p:spPr>
          <a:xfrm>
            <a:off x="5777886" y="2929188"/>
            <a:ext cx="2139563" cy="959237"/>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450"/>
              </a:spcAft>
            </a:pPr>
            <a:r>
              <a:rPr lang="fr-CA" sz="1600" b="1" dirty="0">
                <a:latin typeface="Calibri" panose="020F0502020204030204" pitchFamily="34" charset="0"/>
                <a:cs typeface="Calibri" panose="020F0502020204030204" pitchFamily="34" charset="0"/>
              </a:rPr>
              <a:t>Max. </a:t>
            </a:r>
            <a:r>
              <a:rPr lang="fr-CA" sz="1600" b="1" dirty="0" err="1">
                <a:latin typeface="Calibri" panose="020F0502020204030204" pitchFamily="34" charset="0"/>
                <a:cs typeface="Calibri" panose="020F0502020204030204" pitchFamily="34" charset="0"/>
              </a:rPr>
              <a:t>Acq</a:t>
            </a:r>
            <a:r>
              <a:rPr lang="fr-CA" sz="1600" b="1" dirty="0">
                <a:latin typeface="Calibri" panose="020F0502020204030204" pitchFamily="34" charset="0"/>
                <a:cs typeface="Calibri" panose="020F0502020204030204" pitchFamily="34" charset="0"/>
              </a:rPr>
              <a:t>. Rate = 53 Hz</a:t>
            </a:r>
          </a:p>
          <a:p>
            <a:pPr algn="ctr">
              <a:spcAft>
                <a:spcPts val="450"/>
              </a:spcAft>
            </a:pPr>
            <a:r>
              <a:rPr lang="fr-CA" sz="1600" b="1" dirty="0">
                <a:latin typeface="Calibri" panose="020F0502020204030204" pitchFamily="34" charset="0"/>
                <a:cs typeface="Calibri" panose="020F0502020204030204" pitchFamily="34" charset="0"/>
              </a:rPr>
              <a:t>AF = 0.4 dB</a:t>
            </a:r>
          </a:p>
          <a:p>
            <a:pPr algn="ctr"/>
            <a:endParaRPr lang="en-US" sz="1600" b="1"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9FCB00EA-AE97-4083-85CC-D6FF83A087DD}"/>
              </a:ext>
            </a:extLst>
          </p:cNvPr>
          <p:cNvSpPr txBox="1"/>
          <p:nvPr/>
        </p:nvSpPr>
        <p:spPr>
          <a:xfrm>
            <a:off x="2411760" y="2917381"/>
            <a:ext cx="2300039" cy="959237"/>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450"/>
              </a:spcAft>
            </a:pPr>
            <a:r>
              <a:rPr lang="fr-CA" sz="1600" b="1" dirty="0">
                <a:latin typeface="Calibri" panose="020F0502020204030204" pitchFamily="34" charset="0"/>
                <a:cs typeface="Calibri" panose="020F0502020204030204" pitchFamily="34" charset="0"/>
              </a:rPr>
              <a:t>Max. </a:t>
            </a:r>
            <a:r>
              <a:rPr lang="fr-CA" sz="1600" b="1" dirty="0" err="1">
                <a:latin typeface="Calibri" panose="020F0502020204030204" pitchFamily="34" charset="0"/>
                <a:cs typeface="Calibri" panose="020F0502020204030204" pitchFamily="34" charset="0"/>
              </a:rPr>
              <a:t>Acq</a:t>
            </a:r>
            <a:r>
              <a:rPr lang="fr-CA" sz="1600" b="1" dirty="0">
                <a:latin typeface="Calibri" panose="020F0502020204030204" pitchFamily="34" charset="0"/>
                <a:cs typeface="Calibri" panose="020F0502020204030204" pitchFamily="34" charset="0"/>
              </a:rPr>
              <a:t>. Rate = </a:t>
            </a:r>
            <a:r>
              <a:rPr lang="fr-CA" sz="1600" b="1" dirty="0">
                <a:highlight>
                  <a:srgbClr val="FFFF00"/>
                </a:highlight>
                <a:latin typeface="Calibri" panose="020F0502020204030204" pitchFamily="34" charset="0"/>
                <a:cs typeface="Calibri" panose="020F0502020204030204" pitchFamily="34" charset="0"/>
              </a:rPr>
              <a:t>179 Hz</a:t>
            </a:r>
          </a:p>
          <a:p>
            <a:pPr algn="ctr">
              <a:spcAft>
                <a:spcPts val="450"/>
              </a:spcAft>
            </a:pPr>
            <a:r>
              <a:rPr lang="fr-CA" sz="1600" b="1" dirty="0">
                <a:latin typeface="Calibri" panose="020F0502020204030204" pitchFamily="34" charset="0"/>
                <a:cs typeface="Calibri" panose="020F0502020204030204" pitchFamily="34" charset="0"/>
              </a:rPr>
              <a:t>AF = 0.4 dB</a:t>
            </a:r>
          </a:p>
          <a:p>
            <a:pPr algn="ct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333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05171C9A-F258-42C9-A0C6-A83458EF9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72" y="843558"/>
            <a:ext cx="6394304" cy="3596796"/>
          </a:xfrm>
          <a:prstGeom prst="rect">
            <a:avLst/>
          </a:prstGeom>
          <a:ln w="12700">
            <a:solidFill>
              <a:schemeClr val="tx1"/>
            </a:solidFill>
          </a:ln>
        </p:spPr>
      </p:pic>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Case </a:t>
            </a:r>
            <a:r>
              <a:rPr lang="fr-CA" sz="2800" dirty="0" err="1"/>
              <a:t>Study</a:t>
            </a:r>
            <a:r>
              <a:rPr lang="fr-CA" sz="2800" dirty="0"/>
              <a:t> – PWI vs. FMC </a:t>
            </a:r>
            <a:r>
              <a:rPr lang="fr-CA" sz="2800" dirty="0" err="1"/>
              <a:t>Firing</a:t>
            </a:r>
            <a:r>
              <a:rPr lang="fr-CA" sz="2800" dirty="0"/>
              <a:t> </a:t>
            </a:r>
            <a:r>
              <a:rPr lang="fr-CA" sz="2800" dirty="0" err="1"/>
              <a:t>Sequence</a:t>
            </a:r>
            <a:endParaRPr lang="en-US" sz="2800" dirty="0"/>
          </a:p>
        </p:txBody>
      </p:sp>
      <p:sp>
        <p:nvSpPr>
          <p:cNvPr id="14" name="Espace réservé du texte 6">
            <a:extLst>
              <a:ext uri="{FF2B5EF4-FFF2-40B4-BE49-F238E27FC236}">
                <a16:creationId xmlns:a16="http://schemas.microsoft.com/office/drawing/2014/main" id="{A19BA2B3-CD6B-4150-8441-9614BB5A84F5}"/>
              </a:ext>
            </a:extLst>
          </p:cNvPr>
          <p:cNvSpPr txBox="1">
            <a:spLocks/>
          </p:cNvSpPr>
          <p:nvPr/>
        </p:nvSpPr>
        <p:spPr>
          <a:xfrm>
            <a:off x="755576" y="4644102"/>
            <a:ext cx="5688632"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buNone/>
            </a:pPr>
            <a:r>
              <a:rPr lang="en-CA" sz="1800" b="1" dirty="0">
                <a:latin typeface="Calibri" panose="020F0502020204030204" pitchFamily="34" charset="0"/>
                <a:cs typeface="Calibri" panose="020F0502020204030204" pitchFamily="34" charset="0"/>
              </a:rPr>
              <a:t>ASTM E2491 reference block, pulse-echo, L-waves</a:t>
            </a:r>
          </a:p>
        </p:txBody>
      </p:sp>
      <p:sp>
        <p:nvSpPr>
          <p:cNvPr id="16" name="TextBox 15">
            <a:extLst>
              <a:ext uri="{FF2B5EF4-FFF2-40B4-BE49-F238E27FC236}">
                <a16:creationId xmlns:a16="http://schemas.microsoft.com/office/drawing/2014/main" id="{F4D60CD2-7375-4A23-9743-90E4D6AC1152}"/>
              </a:ext>
            </a:extLst>
          </p:cNvPr>
          <p:cNvSpPr txBox="1"/>
          <p:nvPr/>
        </p:nvSpPr>
        <p:spPr>
          <a:xfrm>
            <a:off x="5777886" y="2929188"/>
            <a:ext cx="2139563" cy="959237"/>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450"/>
              </a:spcAft>
            </a:pPr>
            <a:r>
              <a:rPr lang="fr-CA" sz="1600" b="1" dirty="0">
                <a:latin typeface="Calibri" panose="020F0502020204030204" pitchFamily="34" charset="0"/>
                <a:cs typeface="Calibri" panose="020F0502020204030204" pitchFamily="34" charset="0"/>
              </a:rPr>
              <a:t>Max. </a:t>
            </a:r>
            <a:r>
              <a:rPr lang="fr-CA" sz="1600" b="1" dirty="0" err="1">
                <a:latin typeface="Calibri" panose="020F0502020204030204" pitchFamily="34" charset="0"/>
                <a:cs typeface="Calibri" panose="020F0502020204030204" pitchFamily="34" charset="0"/>
              </a:rPr>
              <a:t>Acq</a:t>
            </a:r>
            <a:r>
              <a:rPr lang="fr-CA" sz="1600" b="1" dirty="0">
                <a:latin typeface="Calibri" panose="020F0502020204030204" pitchFamily="34" charset="0"/>
                <a:cs typeface="Calibri" panose="020F0502020204030204" pitchFamily="34" charset="0"/>
              </a:rPr>
              <a:t>. Rate = 53 Hz</a:t>
            </a:r>
          </a:p>
          <a:p>
            <a:pPr algn="ctr">
              <a:spcAft>
                <a:spcPts val="450"/>
              </a:spcAft>
            </a:pPr>
            <a:r>
              <a:rPr lang="fr-CA" sz="1600" b="1" dirty="0">
                <a:latin typeface="Calibri" panose="020F0502020204030204" pitchFamily="34" charset="0"/>
                <a:cs typeface="Calibri" panose="020F0502020204030204" pitchFamily="34" charset="0"/>
              </a:rPr>
              <a:t>AF = 0.4 dB</a:t>
            </a:r>
          </a:p>
          <a:p>
            <a:pPr algn="ctr"/>
            <a:endParaRPr lang="en-US" sz="1600" b="1"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9FCB00EA-AE97-4083-85CC-D6FF83A087DD}"/>
              </a:ext>
            </a:extLst>
          </p:cNvPr>
          <p:cNvSpPr txBox="1"/>
          <p:nvPr/>
        </p:nvSpPr>
        <p:spPr>
          <a:xfrm>
            <a:off x="2411760" y="2917381"/>
            <a:ext cx="2300039" cy="959237"/>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450"/>
              </a:spcAft>
            </a:pPr>
            <a:r>
              <a:rPr lang="fr-CA" sz="1600" b="1" dirty="0">
                <a:latin typeface="Calibri" panose="020F0502020204030204" pitchFamily="34" charset="0"/>
                <a:cs typeface="Calibri" panose="020F0502020204030204" pitchFamily="34" charset="0"/>
              </a:rPr>
              <a:t>Max. </a:t>
            </a:r>
            <a:r>
              <a:rPr lang="fr-CA" sz="1600" b="1" dirty="0" err="1">
                <a:latin typeface="Calibri" panose="020F0502020204030204" pitchFamily="34" charset="0"/>
                <a:cs typeface="Calibri" panose="020F0502020204030204" pitchFamily="34" charset="0"/>
              </a:rPr>
              <a:t>Acq</a:t>
            </a:r>
            <a:r>
              <a:rPr lang="fr-CA" sz="1600" b="1" dirty="0">
                <a:latin typeface="Calibri" panose="020F0502020204030204" pitchFamily="34" charset="0"/>
                <a:cs typeface="Calibri" panose="020F0502020204030204" pitchFamily="34" charset="0"/>
              </a:rPr>
              <a:t>. Rate = </a:t>
            </a:r>
            <a:r>
              <a:rPr lang="fr-CA" sz="1600" b="1" dirty="0">
                <a:highlight>
                  <a:srgbClr val="FFFF00"/>
                </a:highlight>
                <a:latin typeface="Calibri" panose="020F0502020204030204" pitchFamily="34" charset="0"/>
                <a:cs typeface="Calibri" panose="020F0502020204030204" pitchFamily="34" charset="0"/>
              </a:rPr>
              <a:t>179 Hz</a:t>
            </a:r>
          </a:p>
          <a:p>
            <a:pPr algn="ctr">
              <a:spcAft>
                <a:spcPts val="450"/>
              </a:spcAft>
            </a:pPr>
            <a:r>
              <a:rPr lang="fr-CA" sz="1600" b="1" dirty="0">
                <a:latin typeface="Calibri" panose="020F0502020204030204" pitchFamily="34" charset="0"/>
                <a:cs typeface="Calibri" panose="020F0502020204030204" pitchFamily="34" charset="0"/>
              </a:rPr>
              <a:t>AF = 0.4 dB</a:t>
            </a:r>
          </a:p>
          <a:p>
            <a:pPr algn="ctr"/>
            <a:endParaRPr lang="en-US" sz="1600" b="1"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66BB3AA3-63FF-4F2E-9B2C-8DE031897C8A}"/>
              </a:ext>
            </a:extLst>
          </p:cNvPr>
          <p:cNvCxnSpPr>
            <a:cxnSpLocks/>
          </p:cNvCxnSpPr>
          <p:nvPr/>
        </p:nvCxnSpPr>
        <p:spPr>
          <a:xfrm>
            <a:off x="2947504" y="1620305"/>
            <a:ext cx="0" cy="98367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1CF316F-6A58-47DA-8E18-4EBB0A852D0D}"/>
              </a:ext>
            </a:extLst>
          </p:cNvPr>
          <p:cNvCxnSpPr>
            <a:cxnSpLocks/>
          </p:cNvCxnSpPr>
          <p:nvPr/>
        </p:nvCxnSpPr>
        <p:spPr>
          <a:xfrm>
            <a:off x="3214589" y="1627455"/>
            <a:ext cx="0" cy="98367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2CE7CA-8376-412A-AE23-F3E755FD1882}"/>
              </a:ext>
            </a:extLst>
          </p:cNvPr>
          <p:cNvCxnSpPr>
            <a:cxnSpLocks/>
          </p:cNvCxnSpPr>
          <p:nvPr/>
        </p:nvCxnSpPr>
        <p:spPr>
          <a:xfrm flipH="1">
            <a:off x="3208693" y="1765719"/>
            <a:ext cx="550069" cy="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4579D96-1CEE-4A73-9D32-D2710CBBCE09}"/>
              </a:ext>
            </a:extLst>
          </p:cNvPr>
          <p:cNvCxnSpPr>
            <a:cxnSpLocks/>
          </p:cNvCxnSpPr>
          <p:nvPr/>
        </p:nvCxnSpPr>
        <p:spPr>
          <a:xfrm flipV="1">
            <a:off x="2701357" y="1765719"/>
            <a:ext cx="237946" cy="7144"/>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E11E2D1-6D3A-49B9-8705-C5D2436BA4FD}"/>
              </a:ext>
            </a:extLst>
          </p:cNvPr>
          <p:cNvCxnSpPr>
            <a:cxnSpLocks/>
          </p:cNvCxnSpPr>
          <p:nvPr/>
        </p:nvCxnSpPr>
        <p:spPr>
          <a:xfrm flipH="1">
            <a:off x="2890220" y="1765719"/>
            <a:ext cx="324370" cy="0"/>
          </a:xfrm>
          <a:prstGeom prst="straightConnector1">
            <a:avLst/>
          </a:prstGeom>
          <a:ln w="254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115B3C-876B-40DA-BD93-85DE8BCC79AE}"/>
              </a:ext>
            </a:extLst>
          </p:cNvPr>
          <p:cNvSpPr txBox="1"/>
          <p:nvPr/>
        </p:nvSpPr>
        <p:spPr>
          <a:xfrm>
            <a:off x="3220487" y="1334461"/>
            <a:ext cx="907256" cy="369332"/>
          </a:xfrm>
          <a:prstGeom prst="rect">
            <a:avLst/>
          </a:prstGeom>
          <a:noFill/>
          <a:ln>
            <a:noFill/>
          </a:ln>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800" b="1" dirty="0">
                <a:latin typeface="Calibri" panose="020F0502020204030204" pitchFamily="34" charset="0"/>
                <a:cs typeface="Calibri" panose="020F0502020204030204" pitchFamily="34" charset="0"/>
              </a:rPr>
              <a:t>1.1 mm</a:t>
            </a:r>
            <a:endParaRPr lang="en-US"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841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461665"/>
          </a:xfrm>
          <a:prstGeom prst="rect">
            <a:avLst/>
          </a:prstGeom>
          <a:noFill/>
        </p:spPr>
        <p:txBody>
          <a:bodyPr wrap="square" rtlCol="0">
            <a:spAutoFit/>
          </a:bodyPr>
          <a:lstStyle/>
          <a:p>
            <a:r>
              <a:rPr lang="fr-CA" sz="2400" dirty="0"/>
              <a:t>Case </a:t>
            </a:r>
            <a:r>
              <a:rPr lang="fr-CA" sz="2400" dirty="0" err="1"/>
              <a:t>Study</a:t>
            </a:r>
            <a:r>
              <a:rPr lang="fr-CA" sz="2400" dirty="0"/>
              <a:t> – Live FMC/TFM Multi-Probe and TOFD</a:t>
            </a:r>
            <a:endParaRPr lang="en-US" sz="2400" dirty="0"/>
          </a:p>
        </p:txBody>
      </p:sp>
      <p:sp>
        <p:nvSpPr>
          <p:cNvPr id="14" name="Espace réservé du texte 6">
            <a:extLst>
              <a:ext uri="{FF2B5EF4-FFF2-40B4-BE49-F238E27FC236}">
                <a16:creationId xmlns:a16="http://schemas.microsoft.com/office/drawing/2014/main" id="{A19BA2B3-CD6B-4150-8441-9614BB5A84F5}"/>
              </a:ext>
            </a:extLst>
          </p:cNvPr>
          <p:cNvSpPr txBox="1">
            <a:spLocks/>
          </p:cNvSpPr>
          <p:nvPr/>
        </p:nvSpPr>
        <p:spPr>
          <a:xfrm>
            <a:off x="539552" y="4601868"/>
            <a:ext cx="5832648"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buNone/>
            </a:pPr>
            <a:r>
              <a:rPr lang="en-CA" sz="1600" b="1" dirty="0">
                <a:latin typeface="Calibri" panose="020F0502020204030204" pitchFamily="34" charset="0"/>
                <a:cs typeface="Calibri" panose="020F0502020204030204" pitchFamily="34" charset="0"/>
              </a:rPr>
              <a:t>Two-sided live TFM weld inspection (2 x 256 </a:t>
            </a:r>
            <a:r>
              <a:rPr lang="en-CA" sz="1600" b="1" dirty="0" err="1">
                <a:latin typeface="Calibri" panose="020F0502020204030204" pitchFamily="34" charset="0"/>
                <a:cs typeface="Calibri" panose="020F0502020204030204" pitchFamily="34" charset="0"/>
              </a:rPr>
              <a:t>kpixel</a:t>
            </a:r>
            <a:r>
              <a:rPr lang="en-CA" sz="1600" b="1" dirty="0">
                <a:latin typeface="Calibri" panose="020F0502020204030204" pitchFamily="34" charset="0"/>
                <a:cs typeface="Calibri" panose="020F0502020204030204" pitchFamily="34" charset="0"/>
              </a:rPr>
              <a:t> frames) &amp; TOFD</a:t>
            </a:r>
          </a:p>
        </p:txBody>
      </p:sp>
      <p:grpSp>
        <p:nvGrpSpPr>
          <p:cNvPr id="13" name="Group 12">
            <a:extLst>
              <a:ext uri="{FF2B5EF4-FFF2-40B4-BE49-F238E27FC236}">
                <a16:creationId xmlns:a16="http://schemas.microsoft.com/office/drawing/2014/main" id="{35B6A1EE-1CBF-46D1-AD1B-2E76584DC903}"/>
              </a:ext>
            </a:extLst>
          </p:cNvPr>
          <p:cNvGrpSpPr/>
          <p:nvPr/>
        </p:nvGrpSpPr>
        <p:grpSpPr>
          <a:xfrm>
            <a:off x="2024743" y="947007"/>
            <a:ext cx="5202674" cy="3015121"/>
            <a:chOff x="2699657" y="2057161"/>
            <a:chExt cx="6936898" cy="4020161"/>
          </a:xfrm>
        </p:grpSpPr>
        <p:pic>
          <p:nvPicPr>
            <p:cNvPr id="18" name="Picture 17">
              <a:extLst>
                <a:ext uri="{FF2B5EF4-FFF2-40B4-BE49-F238E27FC236}">
                  <a16:creationId xmlns:a16="http://schemas.microsoft.com/office/drawing/2014/main" id="{B9299DB4-366F-4B42-9D95-12D1216A39EB}"/>
                </a:ext>
              </a:extLst>
            </p:cNvPr>
            <p:cNvPicPr>
              <a:picLocks noChangeAspect="1"/>
            </p:cNvPicPr>
            <p:nvPr/>
          </p:nvPicPr>
          <p:blipFill>
            <a:blip r:embed="rId3"/>
            <a:stretch>
              <a:fillRect/>
            </a:stretch>
          </p:blipFill>
          <p:spPr>
            <a:xfrm>
              <a:off x="2699657" y="2057161"/>
              <a:ext cx="6792686" cy="4020161"/>
            </a:xfrm>
            <a:prstGeom prst="rect">
              <a:avLst/>
            </a:prstGeom>
            <a:ln w="12700">
              <a:solidFill>
                <a:schemeClr val="tx1"/>
              </a:solidFill>
            </a:ln>
          </p:spPr>
        </p:pic>
        <p:sp>
          <p:nvSpPr>
            <p:cNvPr id="19" name="TextBox 18">
              <a:extLst>
                <a:ext uri="{FF2B5EF4-FFF2-40B4-BE49-F238E27FC236}">
                  <a16:creationId xmlns:a16="http://schemas.microsoft.com/office/drawing/2014/main" id="{BA164928-9797-468E-8E31-FD46943B5F9E}"/>
                </a:ext>
              </a:extLst>
            </p:cNvPr>
            <p:cNvSpPr txBox="1"/>
            <p:nvPr/>
          </p:nvSpPr>
          <p:spPr>
            <a:xfrm>
              <a:off x="3325525" y="2590800"/>
              <a:ext cx="2438400" cy="64633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013" b="1" dirty="0" err="1">
                  <a:solidFill>
                    <a:srgbClr val="FF0000"/>
                  </a:solidFill>
                </a:rPr>
                <a:t>Upstream</a:t>
              </a:r>
              <a:endParaRPr lang="fr-CA" sz="1013" b="1" dirty="0">
                <a:solidFill>
                  <a:srgbClr val="FF0000"/>
                </a:solidFill>
              </a:endParaRPr>
            </a:p>
            <a:p>
              <a:pPr algn="ctr"/>
              <a:r>
                <a:rPr lang="fr-CA" sz="1013" b="1" dirty="0">
                  <a:solidFill>
                    <a:srgbClr val="FF0000"/>
                  </a:solidFill>
                </a:rPr>
                <a:t>TFM T-T</a:t>
              </a:r>
              <a:endParaRPr lang="en-US" sz="1013" b="1" dirty="0">
                <a:solidFill>
                  <a:srgbClr val="FF0000"/>
                </a:solidFill>
              </a:endParaRPr>
            </a:p>
          </p:txBody>
        </p:sp>
        <p:sp>
          <p:nvSpPr>
            <p:cNvPr id="20" name="TextBox 19">
              <a:extLst>
                <a:ext uri="{FF2B5EF4-FFF2-40B4-BE49-F238E27FC236}">
                  <a16:creationId xmlns:a16="http://schemas.microsoft.com/office/drawing/2014/main" id="{58E43834-CB0D-4932-8D23-E3DD677B27FF}"/>
                </a:ext>
              </a:extLst>
            </p:cNvPr>
            <p:cNvSpPr txBox="1"/>
            <p:nvPr/>
          </p:nvSpPr>
          <p:spPr>
            <a:xfrm>
              <a:off x="7198155" y="3744075"/>
              <a:ext cx="2438400" cy="64633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013" b="1" dirty="0" err="1">
                  <a:solidFill>
                    <a:srgbClr val="FF0000"/>
                  </a:solidFill>
                </a:rPr>
                <a:t>Downstream</a:t>
              </a:r>
              <a:endParaRPr lang="fr-CA" sz="1013" b="1" dirty="0">
                <a:solidFill>
                  <a:srgbClr val="FF0000"/>
                </a:solidFill>
              </a:endParaRPr>
            </a:p>
            <a:p>
              <a:pPr algn="ctr"/>
              <a:r>
                <a:rPr lang="fr-CA" sz="1013" b="1" dirty="0">
                  <a:solidFill>
                    <a:srgbClr val="FF0000"/>
                  </a:solidFill>
                </a:rPr>
                <a:t>TFM T-T</a:t>
              </a:r>
              <a:endParaRPr lang="en-US" sz="1013" b="1" dirty="0">
                <a:solidFill>
                  <a:srgbClr val="FF0000"/>
                </a:solidFill>
              </a:endParaRPr>
            </a:p>
          </p:txBody>
        </p:sp>
        <p:sp>
          <p:nvSpPr>
            <p:cNvPr id="21" name="TextBox 20">
              <a:extLst>
                <a:ext uri="{FF2B5EF4-FFF2-40B4-BE49-F238E27FC236}">
                  <a16:creationId xmlns:a16="http://schemas.microsoft.com/office/drawing/2014/main" id="{172B9866-042D-4EE4-83DA-77BF4AEC9F30}"/>
                </a:ext>
              </a:extLst>
            </p:cNvPr>
            <p:cNvSpPr txBox="1"/>
            <p:nvPr/>
          </p:nvSpPr>
          <p:spPr>
            <a:xfrm>
              <a:off x="4205557" y="4355473"/>
              <a:ext cx="1087646" cy="36933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013" b="1" dirty="0">
                  <a:solidFill>
                    <a:srgbClr val="FF0000"/>
                  </a:solidFill>
                </a:rPr>
                <a:t>TOFD</a:t>
              </a:r>
              <a:endParaRPr lang="en-US" sz="1013" b="1" dirty="0">
                <a:solidFill>
                  <a:srgbClr val="FF0000"/>
                </a:solidFill>
              </a:endParaRPr>
            </a:p>
          </p:txBody>
        </p:sp>
      </p:grpSp>
      <p:grpSp>
        <p:nvGrpSpPr>
          <p:cNvPr id="22" name="Group 21">
            <a:extLst>
              <a:ext uri="{FF2B5EF4-FFF2-40B4-BE49-F238E27FC236}">
                <a16:creationId xmlns:a16="http://schemas.microsoft.com/office/drawing/2014/main" id="{C3B5FF3A-9FDE-4676-8C40-C291D62385DE}"/>
              </a:ext>
            </a:extLst>
          </p:cNvPr>
          <p:cNvGrpSpPr/>
          <p:nvPr/>
        </p:nvGrpSpPr>
        <p:grpSpPr>
          <a:xfrm>
            <a:off x="1506310" y="915566"/>
            <a:ext cx="6113063" cy="3151111"/>
            <a:chOff x="2008414" y="1471542"/>
            <a:chExt cx="8150750" cy="4201481"/>
          </a:xfrm>
        </p:grpSpPr>
        <p:pic>
          <p:nvPicPr>
            <p:cNvPr id="23" name="Picture 22">
              <a:extLst>
                <a:ext uri="{FF2B5EF4-FFF2-40B4-BE49-F238E27FC236}">
                  <a16:creationId xmlns:a16="http://schemas.microsoft.com/office/drawing/2014/main" id="{F21C05EF-4DD7-449D-A525-37FCE20721A6}"/>
                </a:ext>
              </a:extLst>
            </p:cNvPr>
            <p:cNvPicPr>
              <a:picLocks noChangeAspect="1"/>
            </p:cNvPicPr>
            <p:nvPr/>
          </p:nvPicPr>
          <p:blipFill>
            <a:blip r:embed="rId4"/>
            <a:stretch>
              <a:fillRect/>
            </a:stretch>
          </p:blipFill>
          <p:spPr>
            <a:xfrm>
              <a:off x="2008414" y="1471542"/>
              <a:ext cx="8150750" cy="4201481"/>
            </a:xfrm>
            <a:prstGeom prst="rect">
              <a:avLst/>
            </a:prstGeom>
            <a:ln w="12700">
              <a:solidFill>
                <a:schemeClr val="tx1"/>
              </a:solidFill>
            </a:ln>
          </p:spPr>
        </p:pic>
        <p:grpSp>
          <p:nvGrpSpPr>
            <p:cNvPr id="24" name="Group 23">
              <a:extLst>
                <a:ext uri="{FF2B5EF4-FFF2-40B4-BE49-F238E27FC236}">
                  <a16:creationId xmlns:a16="http://schemas.microsoft.com/office/drawing/2014/main" id="{67FFBFB9-6AA3-48FC-8C5D-3AADA56ABC36}"/>
                </a:ext>
              </a:extLst>
            </p:cNvPr>
            <p:cNvGrpSpPr/>
            <p:nvPr/>
          </p:nvGrpSpPr>
          <p:grpSpPr>
            <a:xfrm>
              <a:off x="2547254" y="1571001"/>
              <a:ext cx="7336973" cy="719399"/>
              <a:chOff x="2547254" y="2114699"/>
              <a:chExt cx="7336973" cy="719399"/>
            </a:xfrm>
          </p:grpSpPr>
          <p:sp>
            <p:nvSpPr>
              <p:cNvPr id="25" name="TextBox 24">
                <a:extLst>
                  <a:ext uri="{FF2B5EF4-FFF2-40B4-BE49-F238E27FC236}">
                    <a16:creationId xmlns:a16="http://schemas.microsoft.com/office/drawing/2014/main" id="{568EBBA1-9061-4CC8-B8D1-16A8E92D3115}"/>
                  </a:ext>
                </a:extLst>
              </p:cNvPr>
              <p:cNvSpPr txBox="1"/>
              <p:nvPr/>
            </p:nvSpPr>
            <p:spPr>
              <a:xfrm>
                <a:off x="2547254" y="2136471"/>
                <a:ext cx="2438400" cy="697627"/>
              </a:xfrm>
              <a:prstGeom prst="rect">
                <a:avLst/>
              </a:prstGeom>
              <a:noFill/>
              <a:ln>
                <a:noFill/>
              </a:ln>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400" b="1" dirty="0" err="1">
                    <a:latin typeface="Calibri" panose="020F0502020204030204" pitchFamily="34" charset="0"/>
                    <a:cs typeface="Calibri" panose="020F0502020204030204" pitchFamily="34" charset="0"/>
                  </a:rPr>
                  <a:t>Upstream</a:t>
                </a:r>
                <a:endParaRPr lang="fr-CA" sz="1400" b="1" dirty="0">
                  <a:latin typeface="Calibri" panose="020F0502020204030204" pitchFamily="34" charset="0"/>
                  <a:cs typeface="Calibri" panose="020F0502020204030204" pitchFamily="34" charset="0"/>
                </a:endParaRPr>
              </a:p>
              <a:p>
                <a:pPr algn="ctr"/>
                <a:r>
                  <a:rPr lang="fr-CA" sz="1400" b="1" dirty="0">
                    <a:latin typeface="Calibri" panose="020F0502020204030204" pitchFamily="34" charset="0"/>
                    <a:cs typeface="Calibri" panose="020F0502020204030204" pitchFamily="34" charset="0"/>
                  </a:rPr>
                  <a:t>TFM T-T</a:t>
                </a:r>
                <a:endParaRPr lang="en-US" sz="1400" b="1"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2698B44-2133-4BEC-B64E-0FCB2D869966}"/>
                  </a:ext>
                </a:extLst>
              </p:cNvPr>
              <p:cNvSpPr txBox="1"/>
              <p:nvPr/>
            </p:nvSpPr>
            <p:spPr>
              <a:xfrm>
                <a:off x="7445827" y="2114699"/>
                <a:ext cx="2438400" cy="697627"/>
              </a:xfrm>
              <a:prstGeom prst="rect">
                <a:avLst/>
              </a:prstGeom>
              <a:noFill/>
              <a:ln>
                <a:noFill/>
              </a:ln>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400" b="1" dirty="0" err="1">
                    <a:latin typeface="Calibri" panose="020F0502020204030204" pitchFamily="34" charset="0"/>
                    <a:cs typeface="Calibri" panose="020F0502020204030204" pitchFamily="34" charset="0"/>
                  </a:rPr>
                  <a:t>Downstream</a:t>
                </a:r>
                <a:endParaRPr lang="fr-CA" sz="1400" b="1" dirty="0">
                  <a:latin typeface="Calibri" panose="020F0502020204030204" pitchFamily="34" charset="0"/>
                  <a:cs typeface="Calibri" panose="020F0502020204030204" pitchFamily="34" charset="0"/>
                </a:endParaRPr>
              </a:p>
              <a:p>
                <a:pPr algn="ctr"/>
                <a:r>
                  <a:rPr lang="fr-CA" sz="1400" b="1" dirty="0">
                    <a:latin typeface="Calibri" panose="020F0502020204030204" pitchFamily="34" charset="0"/>
                    <a:cs typeface="Calibri" panose="020F0502020204030204" pitchFamily="34" charset="0"/>
                  </a:rPr>
                  <a:t>TFM T-T</a:t>
                </a:r>
                <a:endParaRPr lang="en-US" sz="1400" b="1"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D4AF19F4-D3ED-4246-8FBE-363BB1BA4899}"/>
                  </a:ext>
                </a:extLst>
              </p:cNvPr>
              <p:cNvSpPr txBox="1"/>
              <p:nvPr/>
            </p:nvSpPr>
            <p:spPr>
              <a:xfrm>
                <a:off x="4999555" y="2136471"/>
                <a:ext cx="2438400" cy="410370"/>
              </a:xfrm>
              <a:prstGeom prst="rect">
                <a:avLst/>
              </a:prstGeom>
              <a:noFill/>
              <a:ln>
                <a:noFill/>
              </a:ln>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400" b="1" dirty="0">
                    <a:solidFill>
                      <a:srgbClr val="FFFF00"/>
                    </a:solidFill>
                    <a:latin typeface="Calibri" panose="020F0502020204030204" pitchFamily="34" charset="0"/>
                    <a:cs typeface="Calibri" panose="020F0502020204030204" pitchFamily="34" charset="0"/>
                  </a:rPr>
                  <a:t>TOFD</a:t>
                </a:r>
                <a:endParaRPr lang="en-US" sz="1400" b="1" dirty="0">
                  <a:solidFill>
                    <a:srgbClr val="FFFF00"/>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90848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461665"/>
          </a:xfrm>
          <a:prstGeom prst="rect">
            <a:avLst/>
          </a:prstGeom>
          <a:noFill/>
        </p:spPr>
        <p:txBody>
          <a:bodyPr wrap="square" rtlCol="0">
            <a:spAutoFit/>
          </a:bodyPr>
          <a:lstStyle/>
          <a:p>
            <a:r>
              <a:rPr lang="fr-CA" sz="2400" dirty="0"/>
              <a:t>Case </a:t>
            </a:r>
            <a:r>
              <a:rPr lang="fr-CA" sz="2400" dirty="0" err="1"/>
              <a:t>Study</a:t>
            </a:r>
            <a:r>
              <a:rPr lang="fr-CA" sz="2400" dirty="0"/>
              <a:t> – Live PWI/TFM </a:t>
            </a:r>
            <a:r>
              <a:rPr lang="fr-CA" sz="2400" dirty="0" err="1"/>
              <a:t>Multi-Mode</a:t>
            </a:r>
            <a:endParaRPr lang="en-US" sz="2400" dirty="0"/>
          </a:p>
        </p:txBody>
      </p:sp>
      <p:pic>
        <p:nvPicPr>
          <p:cNvPr id="15" name="Picture 14">
            <a:extLst>
              <a:ext uri="{FF2B5EF4-FFF2-40B4-BE49-F238E27FC236}">
                <a16:creationId xmlns:a16="http://schemas.microsoft.com/office/drawing/2014/main" id="{58BB0310-197C-4686-AFD7-A597888E004F}"/>
              </a:ext>
            </a:extLst>
          </p:cNvPr>
          <p:cNvPicPr>
            <a:picLocks noChangeAspect="1"/>
          </p:cNvPicPr>
          <p:nvPr/>
        </p:nvPicPr>
        <p:blipFill>
          <a:blip r:embed="rId3"/>
          <a:stretch>
            <a:fillRect/>
          </a:stretch>
        </p:blipFill>
        <p:spPr>
          <a:xfrm>
            <a:off x="539552" y="843558"/>
            <a:ext cx="8514159" cy="3384416"/>
          </a:xfrm>
          <a:prstGeom prst="rect">
            <a:avLst/>
          </a:prstGeom>
          <a:ln w="12700">
            <a:solidFill>
              <a:schemeClr val="tx1"/>
            </a:solidFill>
          </a:ln>
        </p:spPr>
      </p:pic>
      <p:sp>
        <p:nvSpPr>
          <p:cNvPr id="16" name="TextBox 15">
            <a:extLst>
              <a:ext uri="{FF2B5EF4-FFF2-40B4-BE49-F238E27FC236}">
                <a16:creationId xmlns:a16="http://schemas.microsoft.com/office/drawing/2014/main" id="{8AC5EECF-498F-4D69-A246-B74579677934}"/>
              </a:ext>
            </a:extLst>
          </p:cNvPr>
          <p:cNvSpPr txBox="1"/>
          <p:nvPr/>
        </p:nvSpPr>
        <p:spPr>
          <a:xfrm>
            <a:off x="5094847" y="946529"/>
            <a:ext cx="1828800" cy="338554"/>
          </a:xfrm>
          <a:prstGeom prst="rect">
            <a:avLst/>
          </a:prstGeom>
          <a:noFill/>
          <a:ln>
            <a:noFill/>
          </a:ln>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600" b="1" dirty="0">
                <a:latin typeface="Calibri" panose="020F0502020204030204" pitchFamily="34" charset="0"/>
                <a:cs typeface="Calibri" panose="020F0502020204030204" pitchFamily="34" charset="0"/>
              </a:rPr>
              <a:t> T-T mode</a:t>
            </a:r>
            <a:endParaRPr lang="en-US" sz="1600" b="1"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A2FB5A27-A2B7-4579-A4CD-9BEC942A4B59}"/>
              </a:ext>
            </a:extLst>
          </p:cNvPr>
          <p:cNvSpPr txBox="1"/>
          <p:nvPr/>
        </p:nvSpPr>
        <p:spPr>
          <a:xfrm>
            <a:off x="5094847" y="2142869"/>
            <a:ext cx="1828800" cy="338554"/>
          </a:xfrm>
          <a:prstGeom prst="rect">
            <a:avLst/>
          </a:prstGeom>
          <a:noFill/>
          <a:ln>
            <a:noFill/>
          </a:ln>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600" b="1" dirty="0">
                <a:latin typeface="Calibri" panose="020F0502020204030204" pitchFamily="34" charset="0"/>
                <a:cs typeface="Calibri" panose="020F0502020204030204" pitchFamily="34" charset="0"/>
              </a:rPr>
              <a:t>TT-TT mode</a:t>
            </a:r>
            <a:endParaRPr lang="en-US" sz="1600" b="1"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ACB3104B-2825-4821-A126-597E6416DD32}"/>
              </a:ext>
            </a:extLst>
          </p:cNvPr>
          <p:cNvSpPr txBox="1"/>
          <p:nvPr/>
        </p:nvSpPr>
        <p:spPr>
          <a:xfrm>
            <a:off x="5094847" y="3248865"/>
            <a:ext cx="1828800" cy="338554"/>
          </a:xfrm>
          <a:prstGeom prst="rect">
            <a:avLst/>
          </a:prstGeom>
          <a:noFill/>
          <a:ln>
            <a:noFill/>
          </a:ln>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600" b="1" dirty="0">
                <a:latin typeface="Calibri" panose="020F0502020204030204" pitchFamily="34" charset="0"/>
                <a:cs typeface="Calibri" panose="020F0502020204030204" pitchFamily="34" charset="0"/>
              </a:rPr>
              <a:t>TT-T mode</a:t>
            </a:r>
            <a:endParaRPr lang="en-US" sz="1600" b="1" dirty="0">
              <a:latin typeface="Calibri" panose="020F0502020204030204" pitchFamily="34" charset="0"/>
              <a:cs typeface="Calibri" panose="020F0502020204030204" pitchFamily="34" charset="0"/>
            </a:endParaRPr>
          </a:p>
        </p:txBody>
      </p:sp>
      <p:sp>
        <p:nvSpPr>
          <p:cNvPr id="7" name="Espace réservé du texte 6">
            <a:extLst>
              <a:ext uri="{FF2B5EF4-FFF2-40B4-BE49-F238E27FC236}">
                <a16:creationId xmlns:a16="http://schemas.microsoft.com/office/drawing/2014/main" id="{EC5EFE71-4E18-4288-BED8-479D77FC7EF2}"/>
              </a:ext>
            </a:extLst>
          </p:cNvPr>
          <p:cNvSpPr txBox="1">
            <a:spLocks/>
          </p:cNvSpPr>
          <p:nvPr/>
        </p:nvSpPr>
        <p:spPr>
          <a:xfrm>
            <a:off x="539552" y="4601868"/>
            <a:ext cx="5832648"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buNone/>
            </a:pPr>
            <a:r>
              <a:rPr lang="en-CA" sz="1600" b="1" dirty="0">
                <a:latin typeface="Calibri" panose="020F0502020204030204" pitchFamily="34" charset="0"/>
                <a:cs typeface="Calibri" panose="020F0502020204030204" pitchFamily="34" charset="0"/>
              </a:rPr>
              <a:t>Live PWI/TFM weld inspection, multi-mode T-T, TT-TT, TT-T</a:t>
            </a:r>
          </a:p>
        </p:txBody>
      </p:sp>
    </p:spTree>
    <p:extLst>
      <p:ext uri="{BB962C8B-B14F-4D97-AF65-F5344CB8AC3E}">
        <p14:creationId xmlns:p14="http://schemas.microsoft.com/office/powerpoint/2010/main" val="1037573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3826D-97D4-21C5-625D-B85B47EAD463}"/>
              </a:ext>
            </a:extLst>
          </p:cNvPr>
          <p:cNvSpPr>
            <a:spLocks noGrp="1"/>
          </p:cNvSpPr>
          <p:nvPr>
            <p:ph idx="1"/>
          </p:nvPr>
        </p:nvSpPr>
        <p:spPr>
          <a:xfrm>
            <a:off x="755576" y="915566"/>
            <a:ext cx="7931224" cy="3394472"/>
          </a:xfrm>
        </p:spPr>
        <p:txBody>
          <a:bodyPr/>
          <a:lstStyle/>
          <a:p>
            <a:pPr>
              <a:spcAft>
                <a:spcPts val="1800"/>
              </a:spcAft>
            </a:pPr>
            <a:r>
              <a:rPr lang="en-US" sz="1800" b="1" dirty="0">
                <a:solidFill>
                  <a:srgbClr val="0055A5"/>
                </a:solidFill>
              </a:rPr>
              <a:t>“Regular” TFM - DAS </a:t>
            </a:r>
            <a:r>
              <a:rPr lang="en-US" sz="1800" dirty="0"/>
              <a:t>(Delay And Sum) - sums delayed pulser-receiver A-Scans</a:t>
            </a:r>
          </a:p>
          <a:p>
            <a:pPr>
              <a:spcAft>
                <a:spcPts val="1800"/>
              </a:spcAft>
            </a:pPr>
            <a:r>
              <a:rPr lang="en-US" sz="1800" b="1" dirty="0">
                <a:solidFill>
                  <a:srgbClr val="0055A5"/>
                </a:solidFill>
              </a:rPr>
              <a:t>TFM DMAS </a:t>
            </a:r>
            <a:r>
              <a:rPr lang="en-US" sz="1800" dirty="0"/>
              <a:t>(Delay Multiply And Sum) - sums delayed pulser-receiver A-Scans multiplied by each other (correlation), to reduce TFM artifacts due to “partially constructive” interferences</a:t>
            </a:r>
          </a:p>
          <a:p>
            <a:pPr>
              <a:spcAft>
                <a:spcPts val="1800"/>
              </a:spcAft>
            </a:pPr>
            <a:r>
              <a:rPr lang="en-US" sz="1800" b="1" dirty="0">
                <a:solidFill>
                  <a:srgbClr val="0055A5"/>
                </a:solidFill>
              </a:rPr>
              <a:t>TFM with PCF </a:t>
            </a:r>
            <a:r>
              <a:rPr lang="en-US" sz="1800" dirty="0"/>
              <a:t>(Phase Coherence Factor) - reduces sidelobes of the image by including phase coherence information</a:t>
            </a:r>
          </a:p>
          <a:p>
            <a:pPr>
              <a:spcAft>
                <a:spcPts val="1800"/>
              </a:spcAft>
            </a:pPr>
            <a:r>
              <a:rPr lang="en-US" sz="1800" b="1" dirty="0">
                <a:solidFill>
                  <a:srgbClr val="0055A5"/>
                </a:solidFill>
              </a:rPr>
              <a:t>TFM Envelope </a:t>
            </a:r>
            <a:r>
              <a:rPr lang="en-US" sz="1800" dirty="0"/>
              <a:t>– can be applied with either DAS, DMAS and PCF</a:t>
            </a:r>
          </a:p>
          <a:p>
            <a:endParaRPr lang="en-CA" sz="2400" dirty="0"/>
          </a:p>
        </p:txBody>
      </p:sp>
      <p:pic>
        <p:nvPicPr>
          <p:cNvPr id="4" name="Picture 2">
            <a:extLst>
              <a:ext uri="{FF2B5EF4-FFF2-40B4-BE49-F238E27FC236}">
                <a16:creationId xmlns:a16="http://schemas.microsoft.com/office/drawing/2014/main" id="{1FCE6376-67FB-4611-82C8-68C9A26324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181" y="195486"/>
            <a:ext cx="3192074" cy="568612"/>
          </a:xfrm>
          <a:prstGeom prst="rect">
            <a:avLst/>
          </a:prstGeom>
          <a:noFill/>
          <a:ln w="9525">
            <a:noFill/>
            <a:miter lim="800000"/>
            <a:headEnd/>
            <a:tailEnd/>
          </a:ln>
        </p:spPr>
      </p:pic>
    </p:spTree>
    <p:extLst>
      <p:ext uri="{BB962C8B-B14F-4D97-AF65-F5344CB8AC3E}">
        <p14:creationId xmlns:p14="http://schemas.microsoft.com/office/powerpoint/2010/main" val="425929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Case </a:t>
            </a:r>
            <a:r>
              <a:rPr lang="fr-CA" sz="2800" dirty="0" err="1"/>
              <a:t>Study</a:t>
            </a:r>
            <a:r>
              <a:rPr lang="fr-CA" sz="2800" dirty="0"/>
              <a:t> – FMC Data Reconstruction</a:t>
            </a:r>
            <a:endParaRPr lang="en-US" sz="2800" dirty="0"/>
          </a:p>
        </p:txBody>
      </p:sp>
      <p:pic>
        <p:nvPicPr>
          <p:cNvPr id="6" name="Picture 5">
            <a:extLst>
              <a:ext uri="{FF2B5EF4-FFF2-40B4-BE49-F238E27FC236}">
                <a16:creationId xmlns:a16="http://schemas.microsoft.com/office/drawing/2014/main" id="{80AE1A86-6B23-4BF7-9F95-CCFD1B8A7819}"/>
              </a:ext>
            </a:extLst>
          </p:cNvPr>
          <p:cNvPicPr>
            <a:picLocks noChangeAspect="1"/>
          </p:cNvPicPr>
          <p:nvPr/>
        </p:nvPicPr>
        <p:blipFill>
          <a:blip r:embed="rId3"/>
          <a:stretch>
            <a:fillRect/>
          </a:stretch>
        </p:blipFill>
        <p:spPr>
          <a:xfrm>
            <a:off x="539552" y="937604"/>
            <a:ext cx="8532440" cy="3362338"/>
          </a:xfrm>
          <a:prstGeom prst="rect">
            <a:avLst/>
          </a:prstGeom>
          <a:ln w="12700">
            <a:solidFill>
              <a:schemeClr val="tx1"/>
            </a:solidFill>
          </a:ln>
        </p:spPr>
      </p:pic>
      <p:sp>
        <p:nvSpPr>
          <p:cNvPr id="7" name="TextBox 6">
            <a:extLst>
              <a:ext uri="{FF2B5EF4-FFF2-40B4-BE49-F238E27FC236}">
                <a16:creationId xmlns:a16="http://schemas.microsoft.com/office/drawing/2014/main" id="{CBA8A869-F7CE-4E23-8EE9-BD787CAE028D}"/>
              </a:ext>
            </a:extLst>
          </p:cNvPr>
          <p:cNvSpPr txBox="1"/>
          <p:nvPr/>
        </p:nvSpPr>
        <p:spPr>
          <a:xfrm>
            <a:off x="1259632" y="1113006"/>
            <a:ext cx="5819503" cy="738664"/>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400" dirty="0">
                <a:latin typeface="Calibri" panose="020F0502020204030204" pitchFamily="34" charset="0"/>
                <a:cs typeface="Calibri" panose="020F0502020204030204" pitchFamily="34" charset="0"/>
              </a:rPr>
              <a:t>Target </a:t>
            </a:r>
            <a:r>
              <a:rPr lang="fr-CA" sz="1400" dirty="0" err="1">
                <a:latin typeface="Calibri" panose="020F0502020204030204" pitchFamily="34" charset="0"/>
                <a:cs typeface="Calibri" panose="020F0502020204030204" pitchFamily="34" charset="0"/>
              </a:rPr>
              <a:t>Reflectors</a:t>
            </a:r>
            <a:endParaRPr lang="fr-CA" sz="1400" dirty="0">
              <a:latin typeface="Calibri" panose="020F0502020204030204" pitchFamily="34" charset="0"/>
              <a:cs typeface="Calibri" panose="020F0502020204030204" pitchFamily="34" charset="0"/>
            </a:endParaRPr>
          </a:p>
          <a:p>
            <a:pPr algn="ctr"/>
            <a:r>
              <a:rPr lang="fr-CA" sz="1400" dirty="0">
                <a:latin typeface="Calibri" panose="020F0502020204030204" pitchFamily="34" charset="0"/>
                <a:cs typeface="Calibri" panose="020F0502020204030204" pitchFamily="34" charset="0"/>
              </a:rPr>
              <a:t>Small </a:t>
            </a:r>
            <a:r>
              <a:rPr lang="fr-CA" sz="1400" dirty="0" err="1">
                <a:latin typeface="Calibri" panose="020F0502020204030204" pitchFamily="34" charset="0"/>
                <a:cs typeface="Calibri" panose="020F0502020204030204" pitchFamily="34" charset="0"/>
              </a:rPr>
              <a:t>low-reflectivity</a:t>
            </a:r>
            <a:r>
              <a:rPr lang="fr-CA" sz="1400" dirty="0">
                <a:latin typeface="Calibri" panose="020F0502020204030204" pitchFamily="34" charset="0"/>
                <a:cs typeface="Calibri" panose="020F0502020204030204" pitchFamily="34" charset="0"/>
              </a:rPr>
              <a:t> </a:t>
            </a:r>
            <a:r>
              <a:rPr lang="fr-CA" sz="1400" dirty="0" err="1">
                <a:latin typeface="Calibri" panose="020F0502020204030204" pitchFamily="34" charset="0"/>
                <a:cs typeface="Calibri" panose="020F0502020204030204" pitchFamily="34" charset="0"/>
              </a:rPr>
              <a:t>targets</a:t>
            </a:r>
            <a:r>
              <a:rPr lang="fr-CA" sz="1400" dirty="0">
                <a:latin typeface="Calibri" panose="020F0502020204030204" pitchFamily="34" charset="0"/>
                <a:cs typeface="Calibri" panose="020F0502020204030204" pitchFamily="34" charset="0"/>
              </a:rPr>
              <a:t> (*) </a:t>
            </a:r>
            <a:r>
              <a:rPr lang="fr-CA" sz="1400" dirty="0" err="1">
                <a:latin typeface="Calibri" panose="020F0502020204030204" pitchFamily="34" charset="0"/>
                <a:cs typeface="Calibri" panose="020F0502020204030204" pitchFamily="34" charset="0"/>
              </a:rPr>
              <a:t>near</a:t>
            </a:r>
            <a:r>
              <a:rPr lang="fr-CA" sz="1400" dirty="0">
                <a:latin typeface="Calibri" panose="020F0502020204030204" pitchFamily="34" charset="0"/>
                <a:cs typeface="Calibri" panose="020F0502020204030204" pitchFamily="34" charset="0"/>
              </a:rPr>
              <a:t> calibration SDH and back-</a:t>
            </a:r>
            <a:r>
              <a:rPr lang="fr-CA" sz="1400" dirty="0" err="1">
                <a:latin typeface="Calibri" panose="020F0502020204030204" pitchFamily="34" charset="0"/>
                <a:cs typeface="Calibri" panose="020F0502020204030204" pitchFamily="34" charset="0"/>
              </a:rPr>
              <a:t>wall</a:t>
            </a:r>
            <a:endParaRPr lang="fr-CA" sz="1400" dirty="0">
              <a:latin typeface="Calibri" panose="020F0502020204030204" pitchFamily="34" charset="0"/>
              <a:cs typeface="Calibri" panose="020F0502020204030204" pitchFamily="34" charset="0"/>
            </a:endParaRPr>
          </a:p>
          <a:p>
            <a:pPr algn="ctr"/>
            <a:r>
              <a:rPr lang="fr-CA" sz="1400" dirty="0" err="1">
                <a:latin typeface="Calibri" panose="020F0502020204030204" pitchFamily="34" charset="0"/>
                <a:cs typeface="Calibri" panose="020F0502020204030204" pitchFamily="34" charset="0"/>
              </a:rPr>
              <a:t>Aluminum</a:t>
            </a:r>
            <a:r>
              <a:rPr lang="fr-CA" sz="1400" dirty="0">
                <a:latin typeface="Calibri" panose="020F0502020204030204" pitchFamily="34" charset="0"/>
                <a:cs typeface="Calibri" panose="020F0502020204030204" pitchFamily="34" charset="0"/>
              </a:rPr>
              <a:t> </a:t>
            </a:r>
            <a:r>
              <a:rPr lang="fr-CA" sz="1400" dirty="0" err="1">
                <a:latin typeface="Calibri" panose="020F0502020204030204" pitchFamily="34" charset="0"/>
                <a:cs typeface="Calibri" panose="020F0502020204030204" pitchFamily="34" charset="0"/>
              </a:rPr>
              <a:t>specimen</a:t>
            </a:r>
            <a:r>
              <a:rPr lang="fr-CA" sz="1400" dirty="0">
                <a:latin typeface="Calibri" panose="020F0502020204030204" pitchFamily="34" charset="0"/>
                <a:cs typeface="Calibri" panose="020F0502020204030204" pitchFamily="34" charset="0"/>
              </a:rPr>
              <a:t>, T = 48 mm, LM 5 MHz in contact</a:t>
            </a:r>
            <a:endParaRPr lang="en-US" sz="1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D97E2B2-2A76-4FF7-A091-38B7D4F04880}"/>
              </a:ext>
            </a:extLst>
          </p:cNvPr>
          <p:cNvSpPr txBox="1"/>
          <p:nvPr/>
        </p:nvSpPr>
        <p:spPr>
          <a:xfrm>
            <a:off x="1016611" y="3939902"/>
            <a:ext cx="3987437" cy="307777"/>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400" dirty="0">
                <a:latin typeface="Calibri" panose="020F0502020204030204" pitchFamily="34" charset="0"/>
                <a:cs typeface="Calibri" panose="020F0502020204030204" pitchFamily="34" charset="0"/>
              </a:rPr>
              <a:t>(*) </a:t>
            </a:r>
            <a:r>
              <a:rPr lang="fr-CA" sz="1400" dirty="0" err="1">
                <a:latin typeface="Calibri" panose="020F0502020204030204" pitchFamily="34" charset="0"/>
                <a:cs typeface="Calibri" panose="020F0502020204030204" pitchFamily="34" charset="0"/>
              </a:rPr>
              <a:t>regular</a:t>
            </a:r>
            <a:r>
              <a:rPr lang="fr-CA" sz="1400" dirty="0">
                <a:latin typeface="Calibri" panose="020F0502020204030204" pitchFamily="34" charset="0"/>
                <a:cs typeface="Calibri" panose="020F0502020204030204" pitchFamily="34" charset="0"/>
              </a:rPr>
              <a:t> </a:t>
            </a:r>
            <a:r>
              <a:rPr lang="fr-CA" sz="1400" dirty="0" err="1">
                <a:latin typeface="Calibri" panose="020F0502020204030204" pitchFamily="34" charset="0"/>
                <a:cs typeface="Calibri" panose="020F0502020204030204" pitchFamily="34" charset="0"/>
              </a:rPr>
              <a:t>conical</a:t>
            </a:r>
            <a:r>
              <a:rPr lang="fr-CA" sz="1400" dirty="0">
                <a:latin typeface="Calibri" panose="020F0502020204030204" pitchFamily="34" charset="0"/>
                <a:cs typeface="Calibri" panose="020F0502020204030204" pitchFamily="34" charset="0"/>
              </a:rPr>
              <a:t> </a:t>
            </a:r>
            <a:r>
              <a:rPr lang="fr-CA" sz="1400" dirty="0" err="1">
                <a:latin typeface="Calibri" panose="020F0502020204030204" pitchFamily="34" charset="0"/>
                <a:cs typeface="Calibri" panose="020F0502020204030204" pitchFamily="34" charset="0"/>
              </a:rPr>
              <a:t>holes</a:t>
            </a:r>
            <a:r>
              <a:rPr lang="fr-CA" sz="1400" dirty="0">
                <a:latin typeface="Calibri" panose="020F0502020204030204" pitchFamily="34" charset="0"/>
                <a:cs typeface="Calibri" panose="020F0502020204030204" pitchFamily="34" charset="0"/>
              </a:rPr>
              <a:t>, </a:t>
            </a:r>
            <a:r>
              <a:rPr lang="fr-CA" sz="1400" dirty="0" err="1">
                <a:latin typeface="Calibri" panose="020F0502020204030204" pitchFamily="34" charset="0"/>
                <a:cs typeface="Calibri" panose="020F0502020204030204" pitchFamily="34" charset="0"/>
              </a:rPr>
              <a:t>drilled</a:t>
            </a:r>
            <a:r>
              <a:rPr lang="fr-CA" sz="1400" dirty="0">
                <a:latin typeface="Calibri" panose="020F0502020204030204" pitchFamily="34" charset="0"/>
                <a:cs typeface="Calibri" panose="020F0502020204030204" pitchFamily="34" charset="0"/>
              </a:rPr>
              <a:t> </a:t>
            </a:r>
            <a:r>
              <a:rPr lang="fr-CA" sz="1400" dirty="0" err="1">
                <a:latin typeface="Calibri" panose="020F0502020204030204" pitchFamily="34" charset="0"/>
                <a:cs typeface="Calibri" panose="020F0502020204030204" pitchFamily="34" charset="0"/>
              </a:rPr>
              <a:t>from</a:t>
            </a:r>
            <a:r>
              <a:rPr lang="fr-CA" sz="1400" dirty="0">
                <a:latin typeface="Calibri" panose="020F0502020204030204" pitchFamily="34" charset="0"/>
                <a:cs typeface="Calibri" panose="020F0502020204030204" pitchFamily="34" charset="0"/>
              </a:rPr>
              <a:t> ID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035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3826D-97D4-21C5-625D-B85B47EAD463}"/>
              </a:ext>
            </a:extLst>
          </p:cNvPr>
          <p:cNvSpPr>
            <a:spLocks noGrp="1"/>
          </p:cNvSpPr>
          <p:nvPr>
            <p:ph idx="1"/>
          </p:nvPr>
        </p:nvSpPr>
        <p:spPr>
          <a:xfrm>
            <a:off x="755576" y="915566"/>
            <a:ext cx="7931224" cy="3394472"/>
          </a:xfrm>
        </p:spPr>
        <p:txBody>
          <a:bodyPr/>
          <a:lstStyle/>
          <a:p>
            <a:pPr>
              <a:spcBef>
                <a:spcPts val="0"/>
              </a:spcBef>
              <a:spcAft>
                <a:spcPts val="1800"/>
              </a:spcAft>
            </a:pPr>
            <a:r>
              <a:rPr lang="en-US" sz="2400" dirty="0"/>
              <a:t>Introduction : recent technology progress</a:t>
            </a:r>
          </a:p>
          <a:p>
            <a:pPr>
              <a:spcBef>
                <a:spcPts val="0"/>
              </a:spcBef>
              <a:spcAft>
                <a:spcPts val="1800"/>
              </a:spcAft>
            </a:pPr>
            <a:r>
              <a:rPr lang="en-US" sz="2400" dirty="0"/>
              <a:t>FMC, PWI, and advanced imaging techniques</a:t>
            </a:r>
          </a:p>
          <a:p>
            <a:pPr>
              <a:spcBef>
                <a:spcPts val="0"/>
              </a:spcBef>
              <a:spcAft>
                <a:spcPts val="1800"/>
              </a:spcAft>
            </a:pPr>
            <a:r>
              <a:rPr lang="en-US" sz="2400" dirty="0"/>
              <a:t>Hardware innovation</a:t>
            </a:r>
          </a:p>
          <a:p>
            <a:pPr>
              <a:spcBef>
                <a:spcPts val="0"/>
              </a:spcBef>
              <a:spcAft>
                <a:spcPts val="1800"/>
              </a:spcAft>
            </a:pPr>
            <a:r>
              <a:rPr lang="en-US" sz="2400" dirty="0"/>
              <a:t>Case studies : thick plate weld, DM weld</a:t>
            </a:r>
          </a:p>
          <a:p>
            <a:pPr>
              <a:spcBef>
                <a:spcPts val="0"/>
              </a:spcBef>
              <a:spcAft>
                <a:spcPts val="1800"/>
              </a:spcAft>
            </a:pPr>
            <a:r>
              <a:rPr lang="en-US" sz="2400" dirty="0"/>
              <a:t>Conclusions</a:t>
            </a:r>
          </a:p>
          <a:p>
            <a:endParaRPr lang="en-CA" sz="2800" dirty="0"/>
          </a:p>
        </p:txBody>
      </p:sp>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53998"/>
          </a:xfrm>
          <a:prstGeom prst="rect">
            <a:avLst/>
          </a:prstGeom>
          <a:noFill/>
        </p:spPr>
        <p:txBody>
          <a:bodyPr wrap="square" rtlCol="0">
            <a:spAutoFit/>
          </a:bodyPr>
          <a:lstStyle/>
          <a:p>
            <a:r>
              <a:rPr lang="fr-CA" sz="3000" dirty="0" err="1">
                <a:solidFill>
                  <a:schemeClr val="tx1">
                    <a:lumMod val="50000"/>
                  </a:schemeClr>
                </a:solidFill>
              </a:rPr>
              <a:t>Overview</a:t>
            </a:r>
            <a:endParaRPr lang="en-US" sz="3000" dirty="0"/>
          </a:p>
        </p:txBody>
      </p:sp>
    </p:spTree>
    <p:extLst>
      <p:ext uri="{BB962C8B-B14F-4D97-AF65-F5344CB8AC3E}">
        <p14:creationId xmlns:p14="http://schemas.microsoft.com/office/powerpoint/2010/main" val="2194645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Case </a:t>
            </a:r>
            <a:r>
              <a:rPr lang="fr-CA" sz="2800" dirty="0" err="1"/>
              <a:t>Study</a:t>
            </a:r>
            <a:r>
              <a:rPr lang="fr-CA" sz="2800" dirty="0"/>
              <a:t> – FMC Data Reconstruction</a:t>
            </a:r>
            <a:endParaRPr lang="en-US" sz="2800" dirty="0"/>
          </a:p>
        </p:txBody>
      </p:sp>
      <p:pic>
        <p:nvPicPr>
          <p:cNvPr id="9" name="Picture 8">
            <a:extLst>
              <a:ext uri="{FF2B5EF4-FFF2-40B4-BE49-F238E27FC236}">
                <a16:creationId xmlns:a16="http://schemas.microsoft.com/office/drawing/2014/main" id="{AA95FAFC-352B-42C3-96F8-E1E14098AC43}"/>
              </a:ext>
            </a:extLst>
          </p:cNvPr>
          <p:cNvPicPr>
            <a:picLocks noChangeAspect="1"/>
          </p:cNvPicPr>
          <p:nvPr/>
        </p:nvPicPr>
        <p:blipFill>
          <a:blip r:embed="rId3"/>
          <a:stretch>
            <a:fillRect/>
          </a:stretch>
        </p:blipFill>
        <p:spPr>
          <a:xfrm>
            <a:off x="1073722" y="682773"/>
            <a:ext cx="7458718" cy="3761185"/>
          </a:xfrm>
          <a:prstGeom prst="rect">
            <a:avLst/>
          </a:prstGeom>
          <a:ln>
            <a:solidFill>
              <a:schemeClr val="tx1"/>
            </a:solidFill>
          </a:ln>
        </p:spPr>
      </p:pic>
      <p:sp>
        <p:nvSpPr>
          <p:cNvPr id="10" name="TextBox 9">
            <a:extLst>
              <a:ext uri="{FF2B5EF4-FFF2-40B4-BE49-F238E27FC236}">
                <a16:creationId xmlns:a16="http://schemas.microsoft.com/office/drawing/2014/main" id="{3BB1E29E-DBF3-4248-B228-F57E6BD52509}"/>
              </a:ext>
            </a:extLst>
          </p:cNvPr>
          <p:cNvSpPr txBox="1"/>
          <p:nvPr/>
        </p:nvSpPr>
        <p:spPr>
          <a:xfrm>
            <a:off x="6236585" y="2635811"/>
            <a:ext cx="2287427"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sz="1200" b="1" dirty="0">
                <a:solidFill>
                  <a:srgbClr val="0055A5"/>
                </a:solidFill>
                <a:latin typeface="Calibri" panose="020F0502020204030204" pitchFamily="34" charset="0"/>
                <a:cs typeface="Calibri" panose="020F0502020204030204" pitchFamily="34" charset="0"/>
              </a:rPr>
              <a:t>TFM 1 </a:t>
            </a:r>
            <a:r>
              <a:rPr lang="fr-CA" sz="1200" b="1" dirty="0" err="1">
                <a:solidFill>
                  <a:srgbClr val="0055A5"/>
                </a:solidFill>
                <a:latin typeface="Calibri" panose="020F0502020204030204" pitchFamily="34" charset="0"/>
                <a:cs typeface="Calibri" panose="020F0502020204030204" pitchFamily="34" charset="0"/>
              </a:rPr>
              <a:t>Mpixel</a:t>
            </a:r>
            <a:endParaRPr lang="fr-CA" sz="1200" b="1" dirty="0">
              <a:solidFill>
                <a:srgbClr val="0055A5"/>
              </a:solidFill>
              <a:latin typeface="Calibri" panose="020F0502020204030204" pitchFamily="34" charset="0"/>
              <a:cs typeface="Calibri" panose="020F0502020204030204" pitchFamily="34" charset="0"/>
            </a:endParaRPr>
          </a:p>
          <a:p>
            <a:r>
              <a:rPr lang="fr-CA" sz="1200" b="1" dirty="0">
                <a:solidFill>
                  <a:srgbClr val="0055A5"/>
                </a:solidFill>
                <a:latin typeface="Calibri" panose="020F0502020204030204" pitchFamily="34" charset="0"/>
                <a:cs typeface="Calibri" panose="020F0502020204030204" pitchFamily="34" charset="0"/>
              </a:rPr>
              <a:t>DMAS &amp; </a:t>
            </a:r>
            <a:r>
              <a:rPr lang="fr-CA" sz="1200" b="1" dirty="0" err="1">
                <a:solidFill>
                  <a:srgbClr val="0055A5"/>
                </a:solidFill>
                <a:latin typeface="Calibri" panose="020F0502020204030204" pitchFamily="34" charset="0"/>
                <a:cs typeface="Calibri" panose="020F0502020204030204" pitchFamily="34" charset="0"/>
              </a:rPr>
              <a:t>Envelope</a:t>
            </a:r>
            <a:endParaRPr lang="en-US" sz="1200" b="1" dirty="0">
              <a:solidFill>
                <a:srgbClr val="0055A5"/>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3612AB9-2C28-4147-9EA9-2DDE747F0691}"/>
              </a:ext>
            </a:extLst>
          </p:cNvPr>
          <p:cNvSpPr txBox="1"/>
          <p:nvPr/>
        </p:nvSpPr>
        <p:spPr>
          <a:xfrm>
            <a:off x="1272029" y="2635811"/>
            <a:ext cx="2579092"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sz="1200" b="1" dirty="0">
                <a:solidFill>
                  <a:srgbClr val="0055A5"/>
                </a:solidFill>
                <a:latin typeface="Calibri" panose="020F0502020204030204" pitchFamily="34" charset="0"/>
                <a:cs typeface="Calibri" panose="020F0502020204030204" pitchFamily="34" charset="0"/>
              </a:rPr>
              <a:t>TFM 1 </a:t>
            </a:r>
            <a:r>
              <a:rPr lang="fr-CA" sz="1200" b="1" dirty="0" err="1">
                <a:solidFill>
                  <a:srgbClr val="0055A5"/>
                </a:solidFill>
                <a:latin typeface="Calibri" panose="020F0502020204030204" pitchFamily="34" charset="0"/>
                <a:cs typeface="Calibri" panose="020F0502020204030204" pitchFamily="34" charset="0"/>
              </a:rPr>
              <a:t>Mpixel</a:t>
            </a:r>
            <a:endParaRPr lang="fr-CA" sz="1200" b="1" dirty="0">
              <a:solidFill>
                <a:srgbClr val="0055A5"/>
              </a:solidFill>
              <a:latin typeface="Calibri" panose="020F0502020204030204" pitchFamily="34" charset="0"/>
              <a:cs typeface="Calibri" panose="020F0502020204030204" pitchFamily="34" charset="0"/>
            </a:endParaRPr>
          </a:p>
          <a:p>
            <a:r>
              <a:rPr lang="fr-CA" sz="1200" b="1" dirty="0">
                <a:solidFill>
                  <a:srgbClr val="0055A5"/>
                </a:solidFill>
                <a:latin typeface="Calibri" panose="020F0502020204030204" pitchFamily="34" charset="0"/>
                <a:cs typeface="Calibri" panose="020F0502020204030204" pitchFamily="34" charset="0"/>
              </a:rPr>
              <a:t>DMAS</a:t>
            </a:r>
            <a:endParaRPr lang="en-US" sz="1200" b="1" dirty="0">
              <a:solidFill>
                <a:srgbClr val="0055A5"/>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27C6FCB-059C-44BC-83C6-52971FAE93FC}"/>
              </a:ext>
            </a:extLst>
          </p:cNvPr>
          <p:cNvSpPr txBox="1"/>
          <p:nvPr/>
        </p:nvSpPr>
        <p:spPr>
          <a:xfrm>
            <a:off x="1272028" y="748464"/>
            <a:ext cx="1302203"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sz="1200" b="1" dirty="0">
                <a:solidFill>
                  <a:srgbClr val="0055A5"/>
                </a:solidFill>
                <a:latin typeface="Calibri" panose="020F0502020204030204" pitchFamily="34" charset="0"/>
                <a:cs typeface="Calibri" panose="020F0502020204030204" pitchFamily="34" charset="0"/>
              </a:rPr>
              <a:t>Live TFM            65k (256 x 256)</a:t>
            </a:r>
            <a:endParaRPr lang="en-US" sz="1200" b="1" dirty="0">
              <a:solidFill>
                <a:srgbClr val="0055A5"/>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211339F-1CD6-4EF1-8446-625A41F96371}"/>
              </a:ext>
            </a:extLst>
          </p:cNvPr>
          <p:cNvSpPr txBox="1"/>
          <p:nvPr/>
        </p:nvSpPr>
        <p:spPr>
          <a:xfrm>
            <a:off x="3763771" y="748464"/>
            <a:ext cx="1930034"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sz="1200" b="1" dirty="0">
                <a:solidFill>
                  <a:srgbClr val="0055A5"/>
                </a:solidFill>
                <a:latin typeface="Calibri" panose="020F0502020204030204" pitchFamily="34" charset="0"/>
                <a:cs typeface="Calibri" panose="020F0502020204030204" pitchFamily="34" charset="0"/>
              </a:rPr>
              <a:t>TFM 1 </a:t>
            </a:r>
            <a:r>
              <a:rPr lang="fr-CA" sz="1200" b="1" dirty="0" err="1">
                <a:solidFill>
                  <a:srgbClr val="0055A5"/>
                </a:solidFill>
                <a:latin typeface="Calibri" panose="020F0502020204030204" pitchFamily="34" charset="0"/>
                <a:cs typeface="Calibri" panose="020F0502020204030204" pitchFamily="34" charset="0"/>
              </a:rPr>
              <a:t>Mpixel</a:t>
            </a:r>
            <a:r>
              <a:rPr lang="fr-CA" sz="1200" b="1" dirty="0">
                <a:solidFill>
                  <a:srgbClr val="0055A5"/>
                </a:solidFill>
                <a:latin typeface="Calibri" panose="020F0502020204030204" pitchFamily="34" charset="0"/>
                <a:cs typeface="Calibri" panose="020F0502020204030204" pitchFamily="34" charset="0"/>
              </a:rPr>
              <a:t>               Regular (DAS)</a:t>
            </a:r>
            <a:endParaRPr lang="en-US" sz="1200" b="1" dirty="0">
              <a:solidFill>
                <a:srgbClr val="0055A5"/>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2E03324-7175-4BFF-A94F-735472715320}"/>
              </a:ext>
            </a:extLst>
          </p:cNvPr>
          <p:cNvSpPr txBox="1"/>
          <p:nvPr/>
        </p:nvSpPr>
        <p:spPr>
          <a:xfrm>
            <a:off x="6236584" y="748464"/>
            <a:ext cx="1930034"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sz="1200" b="1" dirty="0">
                <a:solidFill>
                  <a:srgbClr val="0055A5"/>
                </a:solidFill>
                <a:latin typeface="Calibri" panose="020F0502020204030204" pitchFamily="34" charset="0"/>
                <a:cs typeface="Calibri" panose="020F0502020204030204" pitchFamily="34" charset="0"/>
              </a:rPr>
              <a:t>TFM 1 </a:t>
            </a:r>
            <a:r>
              <a:rPr lang="fr-CA" sz="1200" b="1" dirty="0" err="1">
                <a:solidFill>
                  <a:srgbClr val="0055A5"/>
                </a:solidFill>
                <a:latin typeface="Calibri" panose="020F0502020204030204" pitchFamily="34" charset="0"/>
                <a:cs typeface="Calibri" panose="020F0502020204030204" pitchFamily="34" charset="0"/>
              </a:rPr>
              <a:t>Mpixel</a:t>
            </a:r>
            <a:endParaRPr lang="fr-CA" sz="1200" b="1" dirty="0">
              <a:solidFill>
                <a:srgbClr val="0055A5"/>
              </a:solidFill>
              <a:latin typeface="Calibri" panose="020F0502020204030204" pitchFamily="34" charset="0"/>
              <a:cs typeface="Calibri" panose="020F0502020204030204" pitchFamily="34" charset="0"/>
            </a:endParaRPr>
          </a:p>
          <a:p>
            <a:r>
              <a:rPr lang="fr-CA" sz="1200" b="1" dirty="0" err="1">
                <a:solidFill>
                  <a:srgbClr val="0055A5"/>
                </a:solidFill>
                <a:latin typeface="Calibri" panose="020F0502020204030204" pitchFamily="34" charset="0"/>
                <a:cs typeface="Calibri" panose="020F0502020204030204" pitchFamily="34" charset="0"/>
              </a:rPr>
              <a:t>Envelope</a:t>
            </a:r>
            <a:endParaRPr lang="en-US" sz="1200" b="1" dirty="0">
              <a:solidFill>
                <a:srgbClr val="0055A5"/>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CE3B8055-D83D-44F0-B20F-C836D2095C15}"/>
              </a:ext>
            </a:extLst>
          </p:cNvPr>
          <p:cNvSpPr txBox="1"/>
          <p:nvPr/>
        </p:nvSpPr>
        <p:spPr>
          <a:xfrm>
            <a:off x="3763772" y="2648632"/>
            <a:ext cx="2579092"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sz="1200" b="1" dirty="0">
                <a:solidFill>
                  <a:srgbClr val="0055A5"/>
                </a:solidFill>
                <a:latin typeface="Calibri" panose="020F0502020204030204" pitchFamily="34" charset="0"/>
                <a:cs typeface="Calibri" panose="020F0502020204030204" pitchFamily="34" charset="0"/>
              </a:rPr>
              <a:t>TFM 1 </a:t>
            </a:r>
            <a:r>
              <a:rPr lang="fr-CA" sz="1200" b="1" dirty="0" err="1">
                <a:solidFill>
                  <a:srgbClr val="0055A5"/>
                </a:solidFill>
                <a:latin typeface="Calibri" panose="020F0502020204030204" pitchFamily="34" charset="0"/>
                <a:cs typeface="Calibri" panose="020F0502020204030204" pitchFamily="34" charset="0"/>
              </a:rPr>
              <a:t>Mpixel</a:t>
            </a:r>
            <a:endParaRPr lang="fr-CA" sz="1200" b="1" dirty="0">
              <a:solidFill>
                <a:srgbClr val="0055A5"/>
              </a:solidFill>
              <a:latin typeface="Calibri" panose="020F0502020204030204" pitchFamily="34" charset="0"/>
              <a:cs typeface="Calibri" panose="020F0502020204030204" pitchFamily="34" charset="0"/>
            </a:endParaRPr>
          </a:p>
          <a:p>
            <a:r>
              <a:rPr lang="fr-CA" sz="1200" b="1" dirty="0">
                <a:solidFill>
                  <a:srgbClr val="0055A5"/>
                </a:solidFill>
                <a:latin typeface="Calibri" panose="020F0502020204030204" pitchFamily="34" charset="0"/>
                <a:cs typeface="Calibri" panose="020F0502020204030204" pitchFamily="34" charset="0"/>
              </a:rPr>
              <a:t>PCF &amp; </a:t>
            </a:r>
            <a:r>
              <a:rPr lang="fr-CA" sz="1200" b="1" dirty="0" err="1">
                <a:solidFill>
                  <a:srgbClr val="0055A5"/>
                </a:solidFill>
                <a:latin typeface="Calibri" panose="020F0502020204030204" pitchFamily="34" charset="0"/>
                <a:cs typeface="Calibri" panose="020F0502020204030204" pitchFamily="34" charset="0"/>
              </a:rPr>
              <a:t>Envelope</a:t>
            </a:r>
            <a:endParaRPr lang="en-US" sz="1200" b="1" dirty="0">
              <a:solidFill>
                <a:srgbClr val="0055A5"/>
              </a:solidFill>
              <a:latin typeface="Calibri" panose="020F0502020204030204" pitchFamily="34" charset="0"/>
              <a:cs typeface="Calibri" panose="020F0502020204030204" pitchFamily="34" charset="0"/>
            </a:endParaRPr>
          </a:p>
        </p:txBody>
      </p:sp>
      <p:sp>
        <p:nvSpPr>
          <p:cNvPr id="16" name="Espace réservé du texte 6">
            <a:extLst>
              <a:ext uri="{FF2B5EF4-FFF2-40B4-BE49-F238E27FC236}">
                <a16:creationId xmlns:a16="http://schemas.microsoft.com/office/drawing/2014/main" id="{EA1006EE-4B33-4487-9124-037CFCE40105}"/>
              </a:ext>
            </a:extLst>
          </p:cNvPr>
          <p:cNvSpPr txBox="1">
            <a:spLocks/>
          </p:cNvSpPr>
          <p:nvPr/>
        </p:nvSpPr>
        <p:spPr>
          <a:xfrm>
            <a:off x="539552" y="4601868"/>
            <a:ext cx="5832648"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lgn="ctr">
              <a:buNone/>
            </a:pPr>
            <a:r>
              <a:rPr lang="en-CA" sz="1600" b="1" dirty="0">
                <a:solidFill>
                  <a:srgbClr val="FF0000"/>
                </a:solidFill>
                <a:latin typeface="Calibri" panose="020F0502020204030204" pitchFamily="34" charset="0"/>
                <a:cs typeface="Calibri" panose="020F0502020204030204" pitchFamily="34" charset="0"/>
              </a:rPr>
              <a:t>Reference Gain</a:t>
            </a:r>
          </a:p>
        </p:txBody>
      </p:sp>
    </p:spTree>
    <p:extLst>
      <p:ext uri="{BB962C8B-B14F-4D97-AF65-F5344CB8AC3E}">
        <p14:creationId xmlns:p14="http://schemas.microsoft.com/office/powerpoint/2010/main" val="297988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332EBC0-7E3F-486A-9B60-459EA0CA1AD2}"/>
              </a:ext>
            </a:extLst>
          </p:cNvPr>
          <p:cNvPicPr>
            <a:picLocks noChangeAspect="1"/>
          </p:cNvPicPr>
          <p:nvPr/>
        </p:nvPicPr>
        <p:blipFill>
          <a:blip r:embed="rId3"/>
          <a:stretch>
            <a:fillRect/>
          </a:stretch>
        </p:blipFill>
        <p:spPr>
          <a:xfrm>
            <a:off x="1085295" y="682773"/>
            <a:ext cx="7447145" cy="3761185"/>
          </a:xfrm>
          <a:prstGeom prst="rect">
            <a:avLst/>
          </a:prstGeom>
          <a:ln>
            <a:solidFill>
              <a:schemeClr val="tx1"/>
            </a:solidFill>
          </a:ln>
        </p:spPr>
      </p:pic>
      <p:pic>
        <p:nvPicPr>
          <p:cNvPr id="17" name="Picture 16">
            <a:extLst>
              <a:ext uri="{FF2B5EF4-FFF2-40B4-BE49-F238E27FC236}">
                <a16:creationId xmlns:a16="http://schemas.microsoft.com/office/drawing/2014/main" id="{79217E62-E813-44D5-9B45-4F73559CFFB6}"/>
              </a:ext>
            </a:extLst>
          </p:cNvPr>
          <p:cNvPicPr>
            <a:picLocks noChangeAspect="1"/>
          </p:cNvPicPr>
          <p:nvPr/>
        </p:nvPicPr>
        <p:blipFill>
          <a:blip r:embed="rId4"/>
          <a:stretch>
            <a:fillRect/>
          </a:stretch>
        </p:blipFill>
        <p:spPr>
          <a:xfrm>
            <a:off x="1067935" y="676987"/>
            <a:ext cx="7464505" cy="3766971"/>
          </a:xfrm>
          <a:prstGeom prst="rect">
            <a:avLst/>
          </a:prstGeom>
          <a:ln>
            <a:solidFill>
              <a:schemeClr val="tx1"/>
            </a:solidFill>
          </a:ln>
        </p:spPr>
      </p:pic>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Case </a:t>
            </a:r>
            <a:r>
              <a:rPr lang="fr-CA" sz="2800" dirty="0" err="1"/>
              <a:t>Study</a:t>
            </a:r>
            <a:r>
              <a:rPr lang="fr-CA" sz="2800" dirty="0"/>
              <a:t> – FMC Data Reconstruction</a:t>
            </a:r>
            <a:endParaRPr lang="en-US" sz="2800" dirty="0"/>
          </a:p>
        </p:txBody>
      </p:sp>
      <p:sp>
        <p:nvSpPr>
          <p:cNvPr id="10" name="TextBox 9">
            <a:extLst>
              <a:ext uri="{FF2B5EF4-FFF2-40B4-BE49-F238E27FC236}">
                <a16:creationId xmlns:a16="http://schemas.microsoft.com/office/drawing/2014/main" id="{3BB1E29E-DBF3-4248-B228-F57E6BD52509}"/>
              </a:ext>
            </a:extLst>
          </p:cNvPr>
          <p:cNvSpPr txBox="1"/>
          <p:nvPr/>
        </p:nvSpPr>
        <p:spPr>
          <a:xfrm>
            <a:off x="6236585" y="2635811"/>
            <a:ext cx="2287427"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sz="1200" b="1" dirty="0">
                <a:solidFill>
                  <a:srgbClr val="0055A5"/>
                </a:solidFill>
                <a:latin typeface="Calibri" panose="020F0502020204030204" pitchFamily="34" charset="0"/>
                <a:cs typeface="Calibri" panose="020F0502020204030204" pitchFamily="34" charset="0"/>
              </a:rPr>
              <a:t>TFM 1 </a:t>
            </a:r>
            <a:r>
              <a:rPr lang="fr-CA" sz="1200" b="1" dirty="0" err="1">
                <a:solidFill>
                  <a:srgbClr val="0055A5"/>
                </a:solidFill>
                <a:latin typeface="Calibri" panose="020F0502020204030204" pitchFamily="34" charset="0"/>
                <a:cs typeface="Calibri" panose="020F0502020204030204" pitchFamily="34" charset="0"/>
              </a:rPr>
              <a:t>Mpixel</a:t>
            </a:r>
            <a:endParaRPr lang="fr-CA" sz="1200" b="1" dirty="0">
              <a:solidFill>
                <a:srgbClr val="0055A5"/>
              </a:solidFill>
              <a:latin typeface="Calibri" panose="020F0502020204030204" pitchFamily="34" charset="0"/>
              <a:cs typeface="Calibri" panose="020F0502020204030204" pitchFamily="34" charset="0"/>
            </a:endParaRPr>
          </a:p>
          <a:p>
            <a:r>
              <a:rPr lang="fr-CA" sz="1200" b="1" dirty="0">
                <a:solidFill>
                  <a:srgbClr val="0055A5"/>
                </a:solidFill>
                <a:latin typeface="Calibri" panose="020F0502020204030204" pitchFamily="34" charset="0"/>
                <a:cs typeface="Calibri" panose="020F0502020204030204" pitchFamily="34" charset="0"/>
              </a:rPr>
              <a:t>DMAS &amp; </a:t>
            </a:r>
            <a:r>
              <a:rPr lang="fr-CA" sz="1200" b="1" dirty="0" err="1">
                <a:solidFill>
                  <a:srgbClr val="0055A5"/>
                </a:solidFill>
                <a:latin typeface="Calibri" panose="020F0502020204030204" pitchFamily="34" charset="0"/>
                <a:cs typeface="Calibri" panose="020F0502020204030204" pitchFamily="34" charset="0"/>
              </a:rPr>
              <a:t>Envelope</a:t>
            </a:r>
            <a:endParaRPr lang="en-US" sz="1200" b="1" dirty="0">
              <a:solidFill>
                <a:srgbClr val="0055A5"/>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3612AB9-2C28-4147-9EA9-2DDE747F0691}"/>
              </a:ext>
            </a:extLst>
          </p:cNvPr>
          <p:cNvSpPr txBox="1"/>
          <p:nvPr/>
        </p:nvSpPr>
        <p:spPr>
          <a:xfrm>
            <a:off x="1272029" y="2635811"/>
            <a:ext cx="2579092"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sz="1200" b="1" dirty="0">
                <a:solidFill>
                  <a:srgbClr val="0055A5"/>
                </a:solidFill>
                <a:latin typeface="Calibri" panose="020F0502020204030204" pitchFamily="34" charset="0"/>
                <a:cs typeface="Calibri" panose="020F0502020204030204" pitchFamily="34" charset="0"/>
              </a:rPr>
              <a:t>TFM 1 </a:t>
            </a:r>
            <a:r>
              <a:rPr lang="fr-CA" sz="1200" b="1" dirty="0" err="1">
                <a:solidFill>
                  <a:srgbClr val="0055A5"/>
                </a:solidFill>
                <a:latin typeface="Calibri" panose="020F0502020204030204" pitchFamily="34" charset="0"/>
                <a:cs typeface="Calibri" panose="020F0502020204030204" pitchFamily="34" charset="0"/>
              </a:rPr>
              <a:t>Mpixel</a:t>
            </a:r>
            <a:endParaRPr lang="fr-CA" sz="1200" b="1" dirty="0">
              <a:solidFill>
                <a:srgbClr val="0055A5"/>
              </a:solidFill>
              <a:latin typeface="Calibri" panose="020F0502020204030204" pitchFamily="34" charset="0"/>
              <a:cs typeface="Calibri" panose="020F0502020204030204" pitchFamily="34" charset="0"/>
            </a:endParaRPr>
          </a:p>
          <a:p>
            <a:r>
              <a:rPr lang="fr-CA" sz="1200" b="1" dirty="0">
                <a:solidFill>
                  <a:srgbClr val="0055A5"/>
                </a:solidFill>
                <a:latin typeface="Calibri" panose="020F0502020204030204" pitchFamily="34" charset="0"/>
                <a:cs typeface="Calibri" panose="020F0502020204030204" pitchFamily="34" charset="0"/>
              </a:rPr>
              <a:t>DMAS</a:t>
            </a:r>
            <a:endParaRPr lang="en-US" sz="1200" b="1" dirty="0">
              <a:solidFill>
                <a:srgbClr val="0055A5"/>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27C6FCB-059C-44BC-83C6-52971FAE93FC}"/>
              </a:ext>
            </a:extLst>
          </p:cNvPr>
          <p:cNvSpPr txBox="1"/>
          <p:nvPr/>
        </p:nvSpPr>
        <p:spPr>
          <a:xfrm>
            <a:off x="1272028" y="748464"/>
            <a:ext cx="1302203"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sz="1200" b="1" dirty="0">
                <a:solidFill>
                  <a:srgbClr val="0055A5"/>
                </a:solidFill>
                <a:latin typeface="Calibri" panose="020F0502020204030204" pitchFamily="34" charset="0"/>
                <a:cs typeface="Calibri" panose="020F0502020204030204" pitchFamily="34" charset="0"/>
              </a:rPr>
              <a:t>Live TFM            65k (256 x 256)</a:t>
            </a:r>
            <a:endParaRPr lang="en-US" sz="1200" b="1" dirty="0">
              <a:solidFill>
                <a:srgbClr val="0055A5"/>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211339F-1CD6-4EF1-8446-625A41F96371}"/>
              </a:ext>
            </a:extLst>
          </p:cNvPr>
          <p:cNvSpPr txBox="1"/>
          <p:nvPr/>
        </p:nvSpPr>
        <p:spPr>
          <a:xfrm>
            <a:off x="3763771" y="748464"/>
            <a:ext cx="1930034"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sz="1200" b="1" dirty="0">
                <a:solidFill>
                  <a:srgbClr val="0055A5"/>
                </a:solidFill>
                <a:latin typeface="Calibri" panose="020F0502020204030204" pitchFamily="34" charset="0"/>
                <a:cs typeface="Calibri" panose="020F0502020204030204" pitchFamily="34" charset="0"/>
              </a:rPr>
              <a:t>TFM 1 </a:t>
            </a:r>
            <a:r>
              <a:rPr lang="fr-CA" sz="1200" b="1" dirty="0" err="1">
                <a:solidFill>
                  <a:srgbClr val="0055A5"/>
                </a:solidFill>
                <a:latin typeface="Calibri" panose="020F0502020204030204" pitchFamily="34" charset="0"/>
                <a:cs typeface="Calibri" panose="020F0502020204030204" pitchFamily="34" charset="0"/>
              </a:rPr>
              <a:t>Mpixel</a:t>
            </a:r>
            <a:r>
              <a:rPr lang="fr-CA" sz="1200" b="1" dirty="0">
                <a:solidFill>
                  <a:srgbClr val="0055A5"/>
                </a:solidFill>
                <a:latin typeface="Calibri" panose="020F0502020204030204" pitchFamily="34" charset="0"/>
                <a:cs typeface="Calibri" panose="020F0502020204030204" pitchFamily="34" charset="0"/>
              </a:rPr>
              <a:t>               Regular (DAS)</a:t>
            </a:r>
            <a:endParaRPr lang="en-US" sz="1200" b="1" dirty="0">
              <a:solidFill>
                <a:srgbClr val="0055A5"/>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2E03324-7175-4BFF-A94F-735472715320}"/>
              </a:ext>
            </a:extLst>
          </p:cNvPr>
          <p:cNvSpPr txBox="1"/>
          <p:nvPr/>
        </p:nvSpPr>
        <p:spPr>
          <a:xfrm>
            <a:off x="6236584" y="748464"/>
            <a:ext cx="1930034"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sz="1200" b="1" dirty="0">
                <a:solidFill>
                  <a:srgbClr val="0055A5"/>
                </a:solidFill>
                <a:latin typeface="Calibri" panose="020F0502020204030204" pitchFamily="34" charset="0"/>
                <a:cs typeface="Calibri" panose="020F0502020204030204" pitchFamily="34" charset="0"/>
              </a:rPr>
              <a:t>TFM 1 </a:t>
            </a:r>
            <a:r>
              <a:rPr lang="fr-CA" sz="1200" b="1" dirty="0" err="1">
                <a:solidFill>
                  <a:srgbClr val="0055A5"/>
                </a:solidFill>
                <a:latin typeface="Calibri" panose="020F0502020204030204" pitchFamily="34" charset="0"/>
                <a:cs typeface="Calibri" panose="020F0502020204030204" pitchFamily="34" charset="0"/>
              </a:rPr>
              <a:t>Mpixel</a:t>
            </a:r>
            <a:endParaRPr lang="fr-CA" sz="1200" b="1" dirty="0">
              <a:solidFill>
                <a:srgbClr val="0055A5"/>
              </a:solidFill>
              <a:latin typeface="Calibri" panose="020F0502020204030204" pitchFamily="34" charset="0"/>
              <a:cs typeface="Calibri" panose="020F0502020204030204" pitchFamily="34" charset="0"/>
            </a:endParaRPr>
          </a:p>
          <a:p>
            <a:r>
              <a:rPr lang="fr-CA" sz="1200" b="1" dirty="0" err="1">
                <a:solidFill>
                  <a:srgbClr val="0055A5"/>
                </a:solidFill>
                <a:latin typeface="Calibri" panose="020F0502020204030204" pitchFamily="34" charset="0"/>
                <a:cs typeface="Calibri" panose="020F0502020204030204" pitchFamily="34" charset="0"/>
              </a:rPr>
              <a:t>Envelope</a:t>
            </a:r>
            <a:endParaRPr lang="en-US" sz="1200" b="1" dirty="0">
              <a:solidFill>
                <a:srgbClr val="0055A5"/>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CE3B8055-D83D-44F0-B20F-C836D2095C15}"/>
              </a:ext>
            </a:extLst>
          </p:cNvPr>
          <p:cNvSpPr txBox="1"/>
          <p:nvPr/>
        </p:nvSpPr>
        <p:spPr>
          <a:xfrm>
            <a:off x="3763772" y="2648632"/>
            <a:ext cx="2579092" cy="46166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sz="1200" b="1" dirty="0">
                <a:solidFill>
                  <a:srgbClr val="0055A5"/>
                </a:solidFill>
                <a:latin typeface="Calibri" panose="020F0502020204030204" pitchFamily="34" charset="0"/>
                <a:cs typeface="Calibri" panose="020F0502020204030204" pitchFamily="34" charset="0"/>
              </a:rPr>
              <a:t>TFM 1 </a:t>
            </a:r>
            <a:r>
              <a:rPr lang="fr-CA" sz="1200" b="1" dirty="0" err="1">
                <a:solidFill>
                  <a:srgbClr val="0055A5"/>
                </a:solidFill>
                <a:latin typeface="Calibri" panose="020F0502020204030204" pitchFamily="34" charset="0"/>
                <a:cs typeface="Calibri" panose="020F0502020204030204" pitchFamily="34" charset="0"/>
              </a:rPr>
              <a:t>Mpixel</a:t>
            </a:r>
            <a:endParaRPr lang="fr-CA" sz="1200" b="1" dirty="0">
              <a:solidFill>
                <a:srgbClr val="0055A5"/>
              </a:solidFill>
              <a:latin typeface="Calibri" panose="020F0502020204030204" pitchFamily="34" charset="0"/>
              <a:cs typeface="Calibri" panose="020F0502020204030204" pitchFamily="34" charset="0"/>
            </a:endParaRPr>
          </a:p>
          <a:p>
            <a:r>
              <a:rPr lang="fr-CA" sz="1200" b="1" dirty="0">
                <a:solidFill>
                  <a:srgbClr val="0055A5"/>
                </a:solidFill>
                <a:latin typeface="Calibri" panose="020F0502020204030204" pitchFamily="34" charset="0"/>
                <a:cs typeface="Calibri" panose="020F0502020204030204" pitchFamily="34" charset="0"/>
              </a:rPr>
              <a:t>PCF &amp; </a:t>
            </a:r>
            <a:r>
              <a:rPr lang="fr-CA" sz="1200" b="1" dirty="0" err="1">
                <a:solidFill>
                  <a:srgbClr val="0055A5"/>
                </a:solidFill>
                <a:latin typeface="Calibri" panose="020F0502020204030204" pitchFamily="34" charset="0"/>
                <a:cs typeface="Calibri" panose="020F0502020204030204" pitchFamily="34" charset="0"/>
              </a:rPr>
              <a:t>Envelope</a:t>
            </a:r>
            <a:endParaRPr lang="en-US" sz="1200" b="1" dirty="0">
              <a:solidFill>
                <a:srgbClr val="0055A5"/>
              </a:solidFill>
              <a:latin typeface="Calibri" panose="020F0502020204030204" pitchFamily="34" charset="0"/>
              <a:cs typeface="Calibri" panose="020F0502020204030204" pitchFamily="34" charset="0"/>
            </a:endParaRPr>
          </a:p>
        </p:txBody>
      </p:sp>
      <p:sp>
        <p:nvSpPr>
          <p:cNvPr id="16" name="Espace réservé du texte 6">
            <a:extLst>
              <a:ext uri="{FF2B5EF4-FFF2-40B4-BE49-F238E27FC236}">
                <a16:creationId xmlns:a16="http://schemas.microsoft.com/office/drawing/2014/main" id="{EA1006EE-4B33-4487-9124-037CFCE40105}"/>
              </a:ext>
            </a:extLst>
          </p:cNvPr>
          <p:cNvSpPr txBox="1">
            <a:spLocks/>
          </p:cNvSpPr>
          <p:nvPr/>
        </p:nvSpPr>
        <p:spPr>
          <a:xfrm>
            <a:off x="539552" y="4601868"/>
            <a:ext cx="5832648"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lgn="ctr">
              <a:buNone/>
            </a:pPr>
            <a:r>
              <a:rPr lang="en-CA" sz="1600" b="1" dirty="0">
                <a:solidFill>
                  <a:srgbClr val="FF0000"/>
                </a:solidFill>
                <a:latin typeface="Calibri" panose="020F0502020204030204" pitchFamily="34" charset="0"/>
                <a:cs typeface="Calibri" panose="020F0502020204030204" pitchFamily="34" charset="0"/>
              </a:rPr>
              <a:t>Reference Gain + 12 dB</a:t>
            </a:r>
          </a:p>
        </p:txBody>
      </p:sp>
    </p:spTree>
    <p:extLst>
      <p:ext uri="{BB962C8B-B14F-4D97-AF65-F5344CB8AC3E}">
        <p14:creationId xmlns:p14="http://schemas.microsoft.com/office/powerpoint/2010/main" val="397858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Case </a:t>
            </a:r>
            <a:r>
              <a:rPr lang="fr-CA" sz="2800" dirty="0" err="1"/>
              <a:t>Study</a:t>
            </a:r>
            <a:r>
              <a:rPr lang="fr-CA" sz="2800" dirty="0"/>
              <a:t> – FMC Data Reconstruction</a:t>
            </a:r>
            <a:endParaRPr lang="en-US" sz="2800" dirty="0"/>
          </a:p>
        </p:txBody>
      </p:sp>
      <p:sp>
        <p:nvSpPr>
          <p:cNvPr id="9" name="Text Placeholder 1">
            <a:extLst>
              <a:ext uri="{FF2B5EF4-FFF2-40B4-BE49-F238E27FC236}">
                <a16:creationId xmlns:a16="http://schemas.microsoft.com/office/drawing/2014/main" id="{A5CF92E9-CB81-4681-9E74-12F402AA682C}"/>
              </a:ext>
            </a:extLst>
          </p:cNvPr>
          <p:cNvSpPr txBox="1">
            <a:spLocks/>
          </p:cNvSpPr>
          <p:nvPr/>
        </p:nvSpPr>
        <p:spPr>
          <a:xfrm>
            <a:off x="864145" y="926159"/>
            <a:ext cx="7856260" cy="1228953"/>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65760" indent="-256032">
              <a:spcBef>
                <a:spcPts val="400"/>
              </a:spcBef>
              <a:buClr>
                <a:schemeClr val="accent1"/>
              </a:buClr>
              <a:buSzPct val="68000"/>
              <a:buFont typeface="Wingdings 3"/>
              <a:buChar char=""/>
            </a:pPr>
            <a:r>
              <a:rPr lang="fr-CA" sz="1600" dirty="0"/>
              <a:t>DM </a:t>
            </a:r>
            <a:r>
              <a:rPr lang="fr-CA" sz="1600" dirty="0" err="1"/>
              <a:t>weld</a:t>
            </a:r>
            <a:r>
              <a:rPr lang="fr-CA" sz="1600" dirty="0"/>
              <a:t> </a:t>
            </a:r>
            <a:r>
              <a:rPr lang="fr-CA" sz="1600" dirty="0" err="1"/>
              <a:t>specimen</a:t>
            </a:r>
            <a:r>
              <a:rPr lang="fr-CA" sz="1600" dirty="0"/>
              <a:t>, T = 1.2 in</a:t>
            </a:r>
          </a:p>
          <a:p>
            <a:pPr marL="365760" indent="-256032">
              <a:spcBef>
                <a:spcPts val="400"/>
              </a:spcBef>
              <a:buClr>
                <a:schemeClr val="accent1"/>
              </a:buClr>
              <a:buSzPct val="68000"/>
              <a:buFont typeface="Wingdings 3"/>
              <a:buChar char=""/>
            </a:pPr>
            <a:r>
              <a:rPr lang="fr-CA" sz="1600" dirty="0"/>
              <a:t>1.5 MHz dual matrix </a:t>
            </a:r>
            <a:r>
              <a:rPr lang="fr-CA" sz="1600" dirty="0" err="1"/>
              <a:t>array</a:t>
            </a:r>
            <a:r>
              <a:rPr lang="fr-CA" sz="1600" dirty="0"/>
              <a:t> (DMA) probe, 2 x (10 x 6) </a:t>
            </a:r>
            <a:r>
              <a:rPr lang="fr-CA" sz="1600" dirty="0" err="1"/>
              <a:t>elements</a:t>
            </a:r>
            <a:r>
              <a:rPr lang="fr-CA" sz="1600" dirty="0"/>
              <a:t>, TRL mode </a:t>
            </a:r>
          </a:p>
          <a:p>
            <a:pPr>
              <a:buClr>
                <a:srgbClr val="ED8B00"/>
              </a:buClr>
            </a:pPr>
            <a:endParaRPr lang="en-US" sz="1500" dirty="0">
              <a:solidFill>
                <a:schemeClr val="bg1"/>
              </a:solidFill>
            </a:endParaRPr>
          </a:p>
          <a:p>
            <a:pPr>
              <a:buClr>
                <a:srgbClr val="ED8B00"/>
              </a:buClr>
            </a:pPr>
            <a:endParaRPr lang="en-US" sz="1500" dirty="0">
              <a:solidFill>
                <a:schemeClr val="bg1"/>
              </a:solidFill>
            </a:endParaRPr>
          </a:p>
          <a:p>
            <a:pPr marL="0" indent="0">
              <a:buNone/>
            </a:pPr>
            <a:endParaRPr lang="en-US" sz="1500" dirty="0">
              <a:solidFill>
                <a:schemeClr val="bg1"/>
              </a:solidFill>
            </a:endParaRPr>
          </a:p>
          <a:p>
            <a:endParaRPr lang="en-US" sz="1050" dirty="0"/>
          </a:p>
          <a:p>
            <a:pPr>
              <a:buClr>
                <a:srgbClr val="ED8B00"/>
              </a:buClr>
            </a:pPr>
            <a:endParaRPr lang="en-US" sz="1500" dirty="0">
              <a:solidFill>
                <a:schemeClr val="bg1"/>
              </a:solidFill>
            </a:endParaRPr>
          </a:p>
          <a:p>
            <a:endParaRPr lang="en-US" sz="1500" dirty="0"/>
          </a:p>
          <a:p>
            <a:endParaRPr lang="en-US" sz="1500" dirty="0"/>
          </a:p>
          <a:p>
            <a:endParaRPr lang="en-US" sz="1013" dirty="0"/>
          </a:p>
          <a:p>
            <a:endParaRPr lang="en-US" sz="1013" dirty="0"/>
          </a:p>
          <a:p>
            <a:endParaRPr lang="en-US" sz="1013" dirty="0"/>
          </a:p>
          <a:p>
            <a:endParaRPr lang="en-US" sz="1013" dirty="0"/>
          </a:p>
        </p:txBody>
      </p:sp>
      <p:pic>
        <p:nvPicPr>
          <p:cNvPr id="10" name="Picture 9" descr="A picture containing text&#10;&#10;Description automatically generated">
            <a:extLst>
              <a:ext uri="{FF2B5EF4-FFF2-40B4-BE49-F238E27FC236}">
                <a16:creationId xmlns:a16="http://schemas.microsoft.com/office/drawing/2014/main" id="{24C1E371-4E0C-4AE9-9DB0-EC1C503D13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54" t="8681" r="8597" b="5792"/>
          <a:stretch/>
        </p:blipFill>
        <p:spPr>
          <a:xfrm rot="5400000">
            <a:off x="813321" y="1842876"/>
            <a:ext cx="1973752" cy="1817783"/>
          </a:xfrm>
          <a:prstGeom prst="rect">
            <a:avLst/>
          </a:prstGeom>
        </p:spPr>
      </p:pic>
      <p:sp>
        <p:nvSpPr>
          <p:cNvPr id="11" name="TextBox 10">
            <a:extLst>
              <a:ext uri="{FF2B5EF4-FFF2-40B4-BE49-F238E27FC236}">
                <a16:creationId xmlns:a16="http://schemas.microsoft.com/office/drawing/2014/main" id="{FD2F9827-5CA2-4B04-AA22-E19D67145F2D}"/>
              </a:ext>
            </a:extLst>
          </p:cNvPr>
          <p:cNvSpPr txBox="1"/>
          <p:nvPr/>
        </p:nvSpPr>
        <p:spPr>
          <a:xfrm>
            <a:off x="3136943" y="3979725"/>
            <a:ext cx="2969444" cy="307777"/>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400" b="1" dirty="0">
                <a:latin typeface="Calibri" panose="020F0502020204030204" pitchFamily="34" charset="0"/>
                <a:cs typeface="Calibri" panose="020F0502020204030204" pitchFamily="34" charset="0"/>
              </a:rPr>
              <a:t>(</a:t>
            </a:r>
            <a:r>
              <a:rPr lang="fr-CA" sz="1400" b="1" dirty="0" err="1">
                <a:latin typeface="Calibri" panose="020F0502020204030204" pitchFamily="34" charset="0"/>
                <a:cs typeface="Calibri" panose="020F0502020204030204" pitchFamily="34" charset="0"/>
              </a:rPr>
              <a:t>Courtesy</a:t>
            </a:r>
            <a:r>
              <a:rPr lang="fr-CA" sz="1400" b="1" dirty="0">
                <a:latin typeface="Calibri" panose="020F0502020204030204" pitchFamily="34" charset="0"/>
                <a:cs typeface="Calibri" panose="020F0502020204030204" pitchFamily="34" charset="0"/>
              </a:rPr>
              <a:t> of EPRI and </a:t>
            </a:r>
            <a:r>
              <a:rPr lang="fr-CA" sz="1400" b="1" dirty="0" err="1">
                <a:latin typeface="Calibri" panose="020F0502020204030204" pitchFamily="34" charset="0"/>
                <a:cs typeface="Calibri" panose="020F0502020204030204" pitchFamily="34" charset="0"/>
              </a:rPr>
              <a:t>Nucleom</a:t>
            </a:r>
            <a:r>
              <a:rPr lang="fr-CA" sz="1400" b="1" dirty="0">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EFEE7839-2038-45D3-88CF-239BBCA58F65}"/>
              </a:ext>
            </a:extLst>
          </p:cNvPr>
          <p:cNvPicPr>
            <a:picLocks noChangeAspect="1"/>
          </p:cNvPicPr>
          <p:nvPr/>
        </p:nvPicPr>
        <p:blipFill>
          <a:blip r:embed="rId4"/>
          <a:stretch>
            <a:fillRect/>
          </a:stretch>
        </p:blipFill>
        <p:spPr>
          <a:xfrm>
            <a:off x="3071784" y="1771089"/>
            <a:ext cx="5676680" cy="1973751"/>
          </a:xfrm>
          <a:prstGeom prst="rect">
            <a:avLst/>
          </a:prstGeom>
          <a:ln w="12700">
            <a:solidFill>
              <a:schemeClr val="bg1"/>
            </a:solidFill>
          </a:ln>
        </p:spPr>
      </p:pic>
      <p:sp>
        <p:nvSpPr>
          <p:cNvPr id="13" name="Espace réservé du texte 6">
            <a:extLst>
              <a:ext uri="{FF2B5EF4-FFF2-40B4-BE49-F238E27FC236}">
                <a16:creationId xmlns:a16="http://schemas.microsoft.com/office/drawing/2014/main" id="{17DDE9CB-69AA-4B1D-A952-80C7F502F812}"/>
              </a:ext>
            </a:extLst>
          </p:cNvPr>
          <p:cNvSpPr txBox="1">
            <a:spLocks/>
          </p:cNvSpPr>
          <p:nvPr/>
        </p:nvSpPr>
        <p:spPr>
          <a:xfrm>
            <a:off x="539552" y="4601868"/>
            <a:ext cx="5832648"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lgn="ctr">
              <a:buNone/>
            </a:pPr>
            <a:r>
              <a:rPr lang="en-CA" sz="1600" b="1" dirty="0">
                <a:latin typeface="Calibri" panose="020F0502020204030204" pitchFamily="34" charset="0"/>
                <a:cs typeface="Calibri" panose="020F0502020204030204" pitchFamily="34" charset="0"/>
              </a:rPr>
              <a:t>Dissimilar metal weld, branched ID crack, DMA 1.5 MHz</a:t>
            </a:r>
          </a:p>
        </p:txBody>
      </p:sp>
    </p:spTree>
    <p:extLst>
      <p:ext uri="{BB962C8B-B14F-4D97-AF65-F5344CB8AC3E}">
        <p14:creationId xmlns:p14="http://schemas.microsoft.com/office/powerpoint/2010/main" val="204887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Case </a:t>
            </a:r>
            <a:r>
              <a:rPr lang="fr-CA" sz="2800" dirty="0" err="1"/>
              <a:t>Study</a:t>
            </a:r>
            <a:r>
              <a:rPr lang="fr-CA" sz="2800" dirty="0"/>
              <a:t> – FMC Data Reconstruction</a:t>
            </a:r>
            <a:endParaRPr lang="en-US" sz="2800" dirty="0"/>
          </a:p>
        </p:txBody>
      </p:sp>
      <p:pic>
        <p:nvPicPr>
          <p:cNvPr id="19" name="Picture 18">
            <a:extLst>
              <a:ext uri="{FF2B5EF4-FFF2-40B4-BE49-F238E27FC236}">
                <a16:creationId xmlns:a16="http://schemas.microsoft.com/office/drawing/2014/main" id="{AC3478DD-A403-4ABC-8037-C325C75C80A3}"/>
              </a:ext>
            </a:extLst>
          </p:cNvPr>
          <p:cNvPicPr>
            <a:picLocks noChangeAspect="1"/>
          </p:cNvPicPr>
          <p:nvPr/>
        </p:nvPicPr>
        <p:blipFill>
          <a:blip r:embed="rId3"/>
          <a:stretch>
            <a:fillRect/>
          </a:stretch>
        </p:blipFill>
        <p:spPr>
          <a:xfrm>
            <a:off x="611560" y="1057492"/>
            <a:ext cx="6056676" cy="3326545"/>
          </a:xfrm>
          <a:prstGeom prst="rect">
            <a:avLst/>
          </a:prstGeom>
          <a:ln w="12700">
            <a:solidFill>
              <a:schemeClr val="tx1"/>
            </a:solidFill>
          </a:ln>
        </p:spPr>
      </p:pic>
      <p:sp>
        <p:nvSpPr>
          <p:cNvPr id="20" name="Rectangle 19">
            <a:extLst>
              <a:ext uri="{FF2B5EF4-FFF2-40B4-BE49-F238E27FC236}">
                <a16:creationId xmlns:a16="http://schemas.microsoft.com/office/drawing/2014/main" id="{1D776517-DB8B-4795-BD6D-3C097F807817}"/>
              </a:ext>
            </a:extLst>
          </p:cNvPr>
          <p:cNvSpPr/>
          <p:nvPr/>
        </p:nvSpPr>
        <p:spPr>
          <a:xfrm>
            <a:off x="6588224" y="3348643"/>
            <a:ext cx="2658538" cy="307777"/>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400" b="1" dirty="0">
                <a:latin typeface="Calibri" panose="020F0502020204030204" pitchFamily="34" charset="0"/>
                <a:cs typeface="Calibri" panose="020F0502020204030204" pitchFamily="34" charset="0"/>
              </a:rPr>
              <a:t>(</a:t>
            </a:r>
            <a:r>
              <a:rPr lang="fr-CA" sz="1400" b="1" dirty="0" err="1">
                <a:latin typeface="Calibri" panose="020F0502020204030204" pitchFamily="34" charset="0"/>
                <a:cs typeface="Calibri" panose="020F0502020204030204" pitchFamily="34" charset="0"/>
              </a:rPr>
              <a:t>Courtesy</a:t>
            </a:r>
            <a:r>
              <a:rPr lang="fr-CA" sz="1400" b="1" dirty="0">
                <a:latin typeface="Calibri" panose="020F0502020204030204" pitchFamily="34" charset="0"/>
                <a:cs typeface="Calibri" panose="020F0502020204030204" pitchFamily="34" charset="0"/>
              </a:rPr>
              <a:t> of EPRI and </a:t>
            </a:r>
            <a:r>
              <a:rPr lang="fr-CA" sz="1400" b="1" dirty="0" err="1">
                <a:latin typeface="Calibri" panose="020F0502020204030204" pitchFamily="34" charset="0"/>
                <a:cs typeface="Calibri" panose="020F0502020204030204" pitchFamily="34" charset="0"/>
              </a:rPr>
              <a:t>Nucleom</a:t>
            </a:r>
            <a:r>
              <a:rPr lang="fr-CA" sz="1400" b="1" dirty="0">
                <a:latin typeface="Calibri" panose="020F0502020204030204" pitchFamily="34" charset="0"/>
                <a:cs typeface="Calibri" panose="020F0502020204030204" pitchFamily="34" charset="0"/>
              </a:rPr>
              <a:t>)</a:t>
            </a:r>
          </a:p>
        </p:txBody>
      </p:sp>
      <p:pic>
        <p:nvPicPr>
          <p:cNvPr id="21" name="Picture 20">
            <a:extLst>
              <a:ext uri="{FF2B5EF4-FFF2-40B4-BE49-F238E27FC236}">
                <a16:creationId xmlns:a16="http://schemas.microsoft.com/office/drawing/2014/main" id="{8EAE893E-DF6B-42DB-8C6E-95F322E3E768}"/>
              </a:ext>
            </a:extLst>
          </p:cNvPr>
          <p:cNvPicPr>
            <a:picLocks noChangeAspect="1"/>
          </p:cNvPicPr>
          <p:nvPr/>
        </p:nvPicPr>
        <p:blipFill rotWithShape="1">
          <a:blip r:embed="rId4"/>
          <a:srcRect l="36392" t="42605" r="44810" b="11808"/>
          <a:stretch/>
        </p:blipFill>
        <p:spPr>
          <a:xfrm>
            <a:off x="7020273" y="2186257"/>
            <a:ext cx="1872208" cy="1057091"/>
          </a:xfrm>
          <a:prstGeom prst="rect">
            <a:avLst/>
          </a:prstGeom>
          <a:ln>
            <a:noFill/>
          </a:ln>
        </p:spPr>
      </p:pic>
      <p:sp>
        <p:nvSpPr>
          <p:cNvPr id="22" name="Text Placeholder 1">
            <a:extLst>
              <a:ext uri="{FF2B5EF4-FFF2-40B4-BE49-F238E27FC236}">
                <a16:creationId xmlns:a16="http://schemas.microsoft.com/office/drawing/2014/main" id="{7849DA46-53AA-4CDD-8FE9-A904FB6BAD94}"/>
              </a:ext>
            </a:extLst>
          </p:cNvPr>
          <p:cNvSpPr txBox="1">
            <a:spLocks/>
          </p:cNvSpPr>
          <p:nvPr/>
        </p:nvSpPr>
        <p:spPr>
          <a:xfrm>
            <a:off x="2272625" y="1202070"/>
            <a:ext cx="2057400" cy="577592"/>
          </a:xfrm>
          <a:prstGeom prst="rect">
            <a:avLst/>
          </a:prstGeom>
        </p:spPr>
        <p:txBody>
          <a:bodyPr vert="horz" lIns="68580" tIns="34290" rIns="68580" bIns="34290" rtlCol="0">
            <a:norm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500" b="1" dirty="0">
                <a:latin typeface="Calibri" panose="020F0502020204030204" pitchFamily="34" charset="0"/>
                <a:cs typeface="Calibri" panose="020F0502020204030204" pitchFamily="34" charset="0"/>
              </a:rPr>
              <a:t>Standard PA UT</a:t>
            </a:r>
          </a:p>
          <a:p>
            <a:pPr marL="0" indent="0" algn="ctr">
              <a:spcBef>
                <a:spcPts val="0"/>
              </a:spcBef>
              <a:buFont typeface="Arial" panose="020B0604020202020204" pitchFamily="34" charset="0"/>
              <a:buNone/>
            </a:pPr>
            <a:r>
              <a:rPr lang="en-GB" sz="1500" b="1" dirty="0">
                <a:latin typeface="Calibri" panose="020F0502020204030204" pitchFamily="34" charset="0"/>
                <a:cs typeface="Calibri" panose="020F0502020204030204" pitchFamily="34" charset="0"/>
              </a:rPr>
              <a:t>focused near ID</a:t>
            </a:r>
            <a:endParaRPr lang="en-GB" sz="1500" dirty="0">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en-CA" sz="1013" dirty="0">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CCD930CF-E3A5-4E11-A4EA-7F2617A3E7B5}"/>
              </a:ext>
            </a:extLst>
          </p:cNvPr>
          <p:cNvSpPr txBox="1">
            <a:spLocks/>
          </p:cNvSpPr>
          <p:nvPr/>
        </p:nvSpPr>
        <p:spPr>
          <a:xfrm>
            <a:off x="2296549" y="2911158"/>
            <a:ext cx="2057400" cy="452680"/>
          </a:xfrm>
          <a:prstGeom prst="rect">
            <a:avLst/>
          </a:prstGeom>
        </p:spPr>
        <p:txBody>
          <a:bodyPr vert="horz" lIns="68580" tIns="34290" rIns="68580" bIns="34290" rtlCol="0">
            <a:normAutofit fontScale="92500" lnSpcReduction="20000"/>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600" b="1" dirty="0">
                <a:latin typeface="Calibri" panose="020F0502020204030204" pitchFamily="34" charset="0"/>
                <a:cs typeface="Calibri" panose="020F0502020204030204" pitchFamily="34" charset="0"/>
              </a:rPr>
              <a:t>TFM L-L</a:t>
            </a:r>
          </a:p>
          <a:p>
            <a:pPr marL="0" indent="0" algn="ctr">
              <a:spcBef>
                <a:spcPts val="0"/>
              </a:spcBef>
              <a:buFont typeface="Arial" panose="020B0604020202020204" pitchFamily="34" charset="0"/>
              <a:buNone/>
            </a:pPr>
            <a:r>
              <a:rPr lang="en-GB" sz="1600" b="1" dirty="0">
                <a:latin typeface="Calibri" panose="020F0502020204030204" pitchFamily="34" charset="0"/>
                <a:cs typeface="Calibri" panose="020F0502020204030204" pitchFamily="34" charset="0"/>
              </a:rPr>
              <a:t>Regular</a:t>
            </a:r>
          </a:p>
          <a:p>
            <a:pPr marL="0" indent="0" algn="ctr">
              <a:buFont typeface="Arial" panose="020B0604020202020204" pitchFamily="34" charset="0"/>
              <a:buNone/>
            </a:pPr>
            <a:endParaRPr lang="en-CA" sz="1013"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96C89D9-7542-4B99-A2D3-B04109F94EE9}"/>
              </a:ext>
            </a:extLst>
          </p:cNvPr>
          <p:cNvSpPr txBox="1"/>
          <p:nvPr/>
        </p:nvSpPr>
        <p:spPr>
          <a:xfrm>
            <a:off x="6882062" y="1347614"/>
            <a:ext cx="2106951" cy="64633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800" dirty="0" err="1">
                <a:latin typeface="Calibri" panose="020F0502020204030204" pitchFamily="34" charset="0"/>
                <a:cs typeface="Calibri" panose="020F0502020204030204" pitchFamily="34" charset="0"/>
              </a:rPr>
              <a:t>intended</a:t>
            </a:r>
            <a:r>
              <a:rPr lang="fr-CA" sz="1800" dirty="0">
                <a:latin typeface="Calibri" panose="020F0502020204030204" pitchFamily="34" charset="0"/>
                <a:cs typeface="Calibri" panose="020F0502020204030204" pitchFamily="34" charset="0"/>
              </a:rPr>
              <a:t>              crack </a:t>
            </a:r>
            <a:r>
              <a:rPr lang="fr-CA" sz="1800" dirty="0" err="1">
                <a:latin typeface="Calibri" panose="020F0502020204030204" pitchFamily="34" charset="0"/>
                <a:cs typeface="Calibri" panose="020F0502020204030204" pitchFamily="34" charset="0"/>
              </a:rPr>
              <a:t>morphology</a:t>
            </a:r>
            <a:endParaRPr lang="en-US" sz="18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A7990665-4C93-4245-A1E4-6C51BA2D32C8}"/>
              </a:ext>
            </a:extLst>
          </p:cNvPr>
          <p:cNvSpPr txBox="1"/>
          <p:nvPr/>
        </p:nvSpPr>
        <p:spPr>
          <a:xfrm>
            <a:off x="1475656" y="1995686"/>
            <a:ext cx="1226713" cy="338554"/>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600" b="1" dirty="0">
                <a:solidFill>
                  <a:srgbClr val="FF0000"/>
                </a:solidFill>
                <a:latin typeface="Calibri" panose="020F0502020204030204" pitchFamily="34" charset="0"/>
                <a:cs typeface="Calibri" panose="020F0502020204030204" pitchFamily="34" charset="0"/>
              </a:rPr>
              <a:t>corner</a:t>
            </a:r>
            <a:endParaRPr lang="en-US" sz="1600" b="1" dirty="0">
              <a:solidFill>
                <a:srgbClr val="FF0000"/>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8CC2A123-43B1-4ADA-8704-16785A4CBB12}"/>
              </a:ext>
            </a:extLst>
          </p:cNvPr>
          <p:cNvSpPr txBox="1"/>
          <p:nvPr/>
        </p:nvSpPr>
        <p:spPr>
          <a:xfrm>
            <a:off x="654163" y="1203598"/>
            <a:ext cx="882203" cy="338554"/>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600" b="1" dirty="0">
                <a:solidFill>
                  <a:srgbClr val="FF0000"/>
                </a:solidFill>
                <a:latin typeface="Calibri" panose="020F0502020204030204" pitchFamily="34" charset="0"/>
                <a:cs typeface="Calibri" panose="020F0502020204030204" pitchFamily="34" charset="0"/>
              </a:rPr>
              <a:t>tip</a:t>
            </a:r>
            <a:endParaRPr lang="en-US" sz="1600" b="1" dirty="0">
              <a:solidFill>
                <a:srgbClr val="FF0000"/>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ACA3E1B3-68AF-4B29-912E-2AF0AA183519}"/>
              </a:ext>
            </a:extLst>
          </p:cNvPr>
          <p:cNvSpPr txBox="1"/>
          <p:nvPr/>
        </p:nvSpPr>
        <p:spPr>
          <a:xfrm>
            <a:off x="1475655" y="3647674"/>
            <a:ext cx="1226713" cy="338554"/>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600" b="1" dirty="0">
                <a:solidFill>
                  <a:srgbClr val="FF0000"/>
                </a:solidFill>
                <a:latin typeface="Calibri" panose="020F0502020204030204" pitchFamily="34" charset="0"/>
                <a:cs typeface="Calibri" panose="020F0502020204030204" pitchFamily="34" charset="0"/>
              </a:rPr>
              <a:t>corner</a:t>
            </a:r>
            <a:endParaRPr lang="en-US" sz="1600" b="1" dirty="0">
              <a:solidFill>
                <a:srgbClr val="FF0000"/>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25616C14-2E62-4F3B-923A-3696142793AE}"/>
              </a:ext>
            </a:extLst>
          </p:cNvPr>
          <p:cNvSpPr txBox="1"/>
          <p:nvPr/>
        </p:nvSpPr>
        <p:spPr>
          <a:xfrm>
            <a:off x="654163" y="2821680"/>
            <a:ext cx="882203" cy="338554"/>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600" b="1" dirty="0">
                <a:solidFill>
                  <a:srgbClr val="FF0000"/>
                </a:solidFill>
                <a:latin typeface="Calibri" panose="020F0502020204030204" pitchFamily="34" charset="0"/>
                <a:cs typeface="Calibri" panose="020F0502020204030204" pitchFamily="34" charset="0"/>
              </a:rPr>
              <a:t>tip</a:t>
            </a:r>
            <a:endParaRPr lang="en-US" sz="1600" b="1" dirty="0">
              <a:solidFill>
                <a:srgbClr val="FF0000"/>
              </a:solidFill>
              <a:latin typeface="Calibri" panose="020F0502020204030204" pitchFamily="34" charset="0"/>
              <a:cs typeface="Calibri" panose="020F0502020204030204" pitchFamily="34" charset="0"/>
            </a:endParaRPr>
          </a:p>
        </p:txBody>
      </p:sp>
      <p:sp>
        <p:nvSpPr>
          <p:cNvPr id="29" name="Espace réservé du texte 6">
            <a:extLst>
              <a:ext uri="{FF2B5EF4-FFF2-40B4-BE49-F238E27FC236}">
                <a16:creationId xmlns:a16="http://schemas.microsoft.com/office/drawing/2014/main" id="{19B34128-D1E6-41CD-B8FE-D52B14755303}"/>
              </a:ext>
            </a:extLst>
          </p:cNvPr>
          <p:cNvSpPr txBox="1">
            <a:spLocks/>
          </p:cNvSpPr>
          <p:nvPr/>
        </p:nvSpPr>
        <p:spPr>
          <a:xfrm>
            <a:off x="539552" y="4601868"/>
            <a:ext cx="5832648"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lgn="ctr">
              <a:buNone/>
            </a:pPr>
            <a:r>
              <a:rPr lang="en-CA" sz="1600" b="1" dirty="0">
                <a:latin typeface="Calibri" panose="020F0502020204030204" pitchFamily="34" charset="0"/>
                <a:cs typeface="Calibri" panose="020F0502020204030204" pitchFamily="34" charset="0"/>
              </a:rPr>
              <a:t>Dissimilar metal weld, branched ID crack, DMA 1.5 MHz</a:t>
            </a:r>
          </a:p>
        </p:txBody>
      </p:sp>
    </p:spTree>
    <p:extLst>
      <p:ext uri="{BB962C8B-B14F-4D97-AF65-F5344CB8AC3E}">
        <p14:creationId xmlns:p14="http://schemas.microsoft.com/office/powerpoint/2010/main" val="179035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0E6BC8-77EC-43ED-88C8-2279CA502FEC}"/>
              </a:ext>
            </a:extLst>
          </p:cNvPr>
          <p:cNvPicPr>
            <a:picLocks noChangeAspect="1"/>
          </p:cNvPicPr>
          <p:nvPr/>
        </p:nvPicPr>
        <p:blipFill>
          <a:blip r:embed="rId3"/>
          <a:stretch>
            <a:fillRect/>
          </a:stretch>
        </p:blipFill>
        <p:spPr>
          <a:xfrm>
            <a:off x="611558" y="1038986"/>
            <a:ext cx="6056677" cy="3332964"/>
          </a:xfrm>
          <a:prstGeom prst="rect">
            <a:avLst/>
          </a:prstGeom>
          <a:ln>
            <a:solidFill>
              <a:schemeClr val="tx1">
                <a:alpha val="99000"/>
              </a:schemeClr>
            </a:solidFill>
          </a:ln>
        </p:spPr>
      </p:pic>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Case </a:t>
            </a:r>
            <a:r>
              <a:rPr lang="fr-CA" sz="2800" dirty="0" err="1"/>
              <a:t>Study</a:t>
            </a:r>
            <a:r>
              <a:rPr lang="fr-CA" sz="2800" dirty="0"/>
              <a:t> – FMC Data Reconstruction</a:t>
            </a:r>
            <a:endParaRPr lang="en-US" sz="2800" dirty="0"/>
          </a:p>
        </p:txBody>
      </p:sp>
      <p:sp>
        <p:nvSpPr>
          <p:cNvPr id="20" name="Rectangle 19">
            <a:extLst>
              <a:ext uri="{FF2B5EF4-FFF2-40B4-BE49-F238E27FC236}">
                <a16:creationId xmlns:a16="http://schemas.microsoft.com/office/drawing/2014/main" id="{1D776517-DB8B-4795-BD6D-3C097F807817}"/>
              </a:ext>
            </a:extLst>
          </p:cNvPr>
          <p:cNvSpPr/>
          <p:nvPr/>
        </p:nvSpPr>
        <p:spPr>
          <a:xfrm>
            <a:off x="6588224" y="3348643"/>
            <a:ext cx="2658538" cy="307777"/>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400" b="1" dirty="0">
                <a:latin typeface="Calibri" panose="020F0502020204030204" pitchFamily="34" charset="0"/>
                <a:cs typeface="Calibri" panose="020F0502020204030204" pitchFamily="34" charset="0"/>
              </a:rPr>
              <a:t>(</a:t>
            </a:r>
            <a:r>
              <a:rPr lang="fr-CA" sz="1400" b="1" dirty="0" err="1">
                <a:latin typeface="Calibri" panose="020F0502020204030204" pitchFamily="34" charset="0"/>
                <a:cs typeface="Calibri" panose="020F0502020204030204" pitchFamily="34" charset="0"/>
              </a:rPr>
              <a:t>Courtesy</a:t>
            </a:r>
            <a:r>
              <a:rPr lang="fr-CA" sz="1400" b="1" dirty="0">
                <a:latin typeface="Calibri" panose="020F0502020204030204" pitchFamily="34" charset="0"/>
                <a:cs typeface="Calibri" panose="020F0502020204030204" pitchFamily="34" charset="0"/>
              </a:rPr>
              <a:t> of EPRI and </a:t>
            </a:r>
            <a:r>
              <a:rPr lang="fr-CA" sz="1400" b="1" dirty="0" err="1">
                <a:latin typeface="Calibri" panose="020F0502020204030204" pitchFamily="34" charset="0"/>
                <a:cs typeface="Calibri" panose="020F0502020204030204" pitchFamily="34" charset="0"/>
              </a:rPr>
              <a:t>Nucleom</a:t>
            </a:r>
            <a:r>
              <a:rPr lang="fr-CA" sz="1400" b="1" dirty="0">
                <a:latin typeface="Calibri" panose="020F0502020204030204" pitchFamily="34" charset="0"/>
                <a:cs typeface="Calibri" panose="020F0502020204030204" pitchFamily="34" charset="0"/>
              </a:rPr>
              <a:t>)</a:t>
            </a:r>
          </a:p>
        </p:txBody>
      </p:sp>
      <p:pic>
        <p:nvPicPr>
          <p:cNvPr id="21" name="Picture 20">
            <a:extLst>
              <a:ext uri="{FF2B5EF4-FFF2-40B4-BE49-F238E27FC236}">
                <a16:creationId xmlns:a16="http://schemas.microsoft.com/office/drawing/2014/main" id="{8EAE893E-DF6B-42DB-8C6E-95F322E3E768}"/>
              </a:ext>
            </a:extLst>
          </p:cNvPr>
          <p:cNvPicPr>
            <a:picLocks noChangeAspect="1"/>
          </p:cNvPicPr>
          <p:nvPr/>
        </p:nvPicPr>
        <p:blipFill rotWithShape="1">
          <a:blip r:embed="rId4"/>
          <a:srcRect l="36392" t="42605" r="44810" b="11808"/>
          <a:stretch/>
        </p:blipFill>
        <p:spPr>
          <a:xfrm>
            <a:off x="7020273" y="2186257"/>
            <a:ext cx="1872208" cy="1057091"/>
          </a:xfrm>
          <a:prstGeom prst="rect">
            <a:avLst/>
          </a:prstGeom>
          <a:ln>
            <a:noFill/>
          </a:ln>
        </p:spPr>
      </p:pic>
      <p:sp>
        <p:nvSpPr>
          <p:cNvPr id="22" name="Text Placeholder 1">
            <a:extLst>
              <a:ext uri="{FF2B5EF4-FFF2-40B4-BE49-F238E27FC236}">
                <a16:creationId xmlns:a16="http://schemas.microsoft.com/office/drawing/2014/main" id="{7849DA46-53AA-4CDD-8FE9-A904FB6BAD94}"/>
              </a:ext>
            </a:extLst>
          </p:cNvPr>
          <p:cNvSpPr txBox="1">
            <a:spLocks/>
          </p:cNvSpPr>
          <p:nvPr/>
        </p:nvSpPr>
        <p:spPr>
          <a:xfrm>
            <a:off x="2272625" y="1202070"/>
            <a:ext cx="2057400" cy="577592"/>
          </a:xfrm>
          <a:prstGeom prst="rect">
            <a:avLst/>
          </a:prstGeom>
        </p:spPr>
        <p:txBody>
          <a:bodyPr vert="horz" lIns="68580" tIns="34290" rIns="68580" bIns="34290" rtlCol="0">
            <a:norm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500" b="1" dirty="0">
                <a:latin typeface="Calibri" panose="020F0502020204030204" pitchFamily="34" charset="0"/>
                <a:cs typeface="Calibri" panose="020F0502020204030204" pitchFamily="34" charset="0"/>
              </a:rPr>
              <a:t>TFM L-L                     DMAS &amp; Envelope</a:t>
            </a:r>
            <a:endParaRPr lang="en-GB" sz="1500" dirty="0">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en-CA" sz="1013" dirty="0">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CCD930CF-E3A5-4E11-A4EA-7F2617A3E7B5}"/>
              </a:ext>
            </a:extLst>
          </p:cNvPr>
          <p:cNvSpPr txBox="1">
            <a:spLocks/>
          </p:cNvSpPr>
          <p:nvPr/>
        </p:nvSpPr>
        <p:spPr>
          <a:xfrm>
            <a:off x="2296549" y="2911158"/>
            <a:ext cx="2057400" cy="452680"/>
          </a:xfrm>
          <a:prstGeom prst="rect">
            <a:avLst/>
          </a:prstGeom>
        </p:spPr>
        <p:txBody>
          <a:bodyPr vert="horz" lIns="68580" tIns="34290" rIns="68580" bIns="34290" rtlCol="0">
            <a:normAutofit fontScale="92500" lnSpcReduction="20000"/>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600" b="1" dirty="0">
                <a:latin typeface="Calibri" panose="020F0502020204030204" pitchFamily="34" charset="0"/>
                <a:cs typeface="Calibri" panose="020F0502020204030204" pitchFamily="34" charset="0"/>
              </a:rPr>
              <a:t>TFM L-L</a:t>
            </a:r>
          </a:p>
          <a:p>
            <a:pPr marL="0" indent="0" algn="ctr">
              <a:spcBef>
                <a:spcPts val="0"/>
              </a:spcBef>
              <a:buFont typeface="Arial" panose="020B0604020202020204" pitchFamily="34" charset="0"/>
              <a:buNone/>
            </a:pPr>
            <a:r>
              <a:rPr lang="en-GB" sz="1600" b="1" dirty="0">
                <a:latin typeface="Calibri" panose="020F0502020204030204" pitchFamily="34" charset="0"/>
                <a:cs typeface="Calibri" panose="020F0502020204030204" pitchFamily="34" charset="0"/>
              </a:rPr>
              <a:t>Envelope</a:t>
            </a:r>
          </a:p>
          <a:p>
            <a:pPr marL="0" indent="0" algn="ctr">
              <a:buFont typeface="Arial" panose="020B0604020202020204" pitchFamily="34" charset="0"/>
              <a:buNone/>
            </a:pPr>
            <a:endParaRPr lang="en-CA" sz="1013"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96C89D9-7542-4B99-A2D3-B04109F94EE9}"/>
              </a:ext>
            </a:extLst>
          </p:cNvPr>
          <p:cNvSpPr txBox="1"/>
          <p:nvPr/>
        </p:nvSpPr>
        <p:spPr>
          <a:xfrm>
            <a:off x="6882062" y="1347614"/>
            <a:ext cx="2106951" cy="64633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800" dirty="0" err="1">
                <a:latin typeface="Calibri" panose="020F0502020204030204" pitchFamily="34" charset="0"/>
                <a:cs typeface="Calibri" panose="020F0502020204030204" pitchFamily="34" charset="0"/>
              </a:rPr>
              <a:t>intended</a:t>
            </a:r>
            <a:r>
              <a:rPr lang="fr-CA" sz="1800" dirty="0">
                <a:latin typeface="Calibri" panose="020F0502020204030204" pitchFamily="34" charset="0"/>
                <a:cs typeface="Calibri" panose="020F0502020204030204" pitchFamily="34" charset="0"/>
              </a:rPr>
              <a:t>              crack </a:t>
            </a:r>
            <a:r>
              <a:rPr lang="fr-CA" sz="1800" dirty="0" err="1">
                <a:latin typeface="Calibri" panose="020F0502020204030204" pitchFamily="34" charset="0"/>
                <a:cs typeface="Calibri" panose="020F0502020204030204" pitchFamily="34" charset="0"/>
              </a:rPr>
              <a:t>morphology</a:t>
            </a:r>
            <a:endParaRPr lang="en-US" sz="18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A7990665-4C93-4245-A1E4-6C51BA2D32C8}"/>
              </a:ext>
            </a:extLst>
          </p:cNvPr>
          <p:cNvSpPr txBox="1"/>
          <p:nvPr/>
        </p:nvSpPr>
        <p:spPr>
          <a:xfrm>
            <a:off x="1475656" y="1995686"/>
            <a:ext cx="1226713" cy="338554"/>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600" b="1" dirty="0">
                <a:solidFill>
                  <a:srgbClr val="FF0000"/>
                </a:solidFill>
                <a:latin typeface="Calibri" panose="020F0502020204030204" pitchFamily="34" charset="0"/>
                <a:cs typeface="Calibri" panose="020F0502020204030204" pitchFamily="34" charset="0"/>
              </a:rPr>
              <a:t>corner</a:t>
            </a:r>
            <a:endParaRPr lang="en-US" sz="1600" b="1" dirty="0">
              <a:solidFill>
                <a:srgbClr val="FF0000"/>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8CC2A123-43B1-4ADA-8704-16785A4CBB12}"/>
              </a:ext>
            </a:extLst>
          </p:cNvPr>
          <p:cNvSpPr txBox="1"/>
          <p:nvPr/>
        </p:nvSpPr>
        <p:spPr>
          <a:xfrm>
            <a:off x="654163" y="1203598"/>
            <a:ext cx="882203" cy="338554"/>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600" b="1" dirty="0">
                <a:solidFill>
                  <a:srgbClr val="FF0000"/>
                </a:solidFill>
                <a:latin typeface="Calibri" panose="020F0502020204030204" pitchFamily="34" charset="0"/>
                <a:cs typeface="Calibri" panose="020F0502020204030204" pitchFamily="34" charset="0"/>
              </a:rPr>
              <a:t>tip</a:t>
            </a:r>
            <a:endParaRPr lang="en-US" sz="1600" b="1" dirty="0">
              <a:solidFill>
                <a:srgbClr val="FF0000"/>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ACA3E1B3-68AF-4B29-912E-2AF0AA183519}"/>
              </a:ext>
            </a:extLst>
          </p:cNvPr>
          <p:cNvSpPr txBox="1"/>
          <p:nvPr/>
        </p:nvSpPr>
        <p:spPr>
          <a:xfrm>
            <a:off x="1475655" y="3647674"/>
            <a:ext cx="1226713" cy="338554"/>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600" b="1" dirty="0">
                <a:solidFill>
                  <a:srgbClr val="FF0000"/>
                </a:solidFill>
                <a:latin typeface="Calibri" panose="020F0502020204030204" pitchFamily="34" charset="0"/>
                <a:cs typeface="Calibri" panose="020F0502020204030204" pitchFamily="34" charset="0"/>
              </a:rPr>
              <a:t>corner</a:t>
            </a:r>
            <a:endParaRPr lang="en-US" sz="1600" b="1" dirty="0">
              <a:solidFill>
                <a:srgbClr val="FF0000"/>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25616C14-2E62-4F3B-923A-3696142793AE}"/>
              </a:ext>
            </a:extLst>
          </p:cNvPr>
          <p:cNvSpPr txBox="1"/>
          <p:nvPr/>
        </p:nvSpPr>
        <p:spPr>
          <a:xfrm>
            <a:off x="654163" y="2821680"/>
            <a:ext cx="882203" cy="338554"/>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CA" sz="1600" b="1" dirty="0">
                <a:solidFill>
                  <a:srgbClr val="FF0000"/>
                </a:solidFill>
                <a:latin typeface="Calibri" panose="020F0502020204030204" pitchFamily="34" charset="0"/>
                <a:cs typeface="Calibri" panose="020F0502020204030204" pitchFamily="34" charset="0"/>
              </a:rPr>
              <a:t>tip</a:t>
            </a:r>
            <a:endParaRPr lang="en-US" sz="1600" b="1" dirty="0">
              <a:solidFill>
                <a:srgbClr val="FF0000"/>
              </a:solidFill>
              <a:latin typeface="Calibri" panose="020F0502020204030204" pitchFamily="34" charset="0"/>
              <a:cs typeface="Calibri" panose="020F0502020204030204" pitchFamily="34" charset="0"/>
            </a:endParaRPr>
          </a:p>
        </p:txBody>
      </p:sp>
      <p:sp>
        <p:nvSpPr>
          <p:cNvPr id="29" name="Espace réservé du texte 6">
            <a:extLst>
              <a:ext uri="{FF2B5EF4-FFF2-40B4-BE49-F238E27FC236}">
                <a16:creationId xmlns:a16="http://schemas.microsoft.com/office/drawing/2014/main" id="{19B34128-D1E6-41CD-B8FE-D52B14755303}"/>
              </a:ext>
            </a:extLst>
          </p:cNvPr>
          <p:cNvSpPr txBox="1">
            <a:spLocks/>
          </p:cNvSpPr>
          <p:nvPr/>
        </p:nvSpPr>
        <p:spPr>
          <a:xfrm>
            <a:off x="539552" y="4601868"/>
            <a:ext cx="5832648" cy="274138"/>
          </a:xfrm>
          <a:prstGeom prst="rect">
            <a:avLst/>
          </a:prstGeom>
        </p:spPr>
        <p:txBody>
          <a:bodyPr/>
          <a:lstStyle>
            <a:defPPr>
              <a:defRPr lang="fr-FR"/>
            </a:defPPr>
            <a:lvl1pPr marL="0" indent="-256032" algn="l" defTabSz="685800" rtl="0" eaLnBrk="1" latinLnBrk="0" hangingPunct="1">
              <a:spcBef>
                <a:spcPts val="400"/>
              </a:spcBef>
              <a:spcAft>
                <a:spcPts val="0"/>
              </a:spcAft>
              <a:buClr>
                <a:schemeClr val="accent1"/>
              </a:buClr>
              <a:buSzPct val="68000"/>
              <a:buFont typeface="Wingdings 3"/>
              <a:buChar char=""/>
              <a:defRPr kumimoji="0" sz="1350" kern="1200">
                <a:solidFill>
                  <a:schemeClr val="tx1"/>
                </a:solidFill>
                <a:latin typeface="+mn-lt"/>
                <a:ea typeface="+mn-ea"/>
                <a:cs typeface="+mn-cs"/>
              </a:defRPr>
            </a:lvl1pPr>
            <a:lvl2pPr marL="342900" indent="-228600" algn="l" defTabSz="685800" rtl="0" eaLnBrk="1" latinLnBrk="0" hangingPunct="1">
              <a:spcBef>
                <a:spcPts val="324"/>
              </a:spcBef>
              <a:buClr>
                <a:schemeClr val="accent1"/>
              </a:buClr>
              <a:buFont typeface="Verdana"/>
              <a:buChar char="◦"/>
              <a:defRPr kumimoji="0" sz="1350" kern="1200">
                <a:solidFill>
                  <a:schemeClr val="tx1"/>
                </a:solidFill>
                <a:latin typeface="+mn-lt"/>
                <a:ea typeface="+mn-ea"/>
                <a:cs typeface="+mn-cs"/>
              </a:defRPr>
            </a:lvl2pPr>
            <a:lvl3pPr marL="685800" indent="-228600" algn="l" defTabSz="685800" rtl="0" eaLnBrk="1" latinLnBrk="0" hangingPunct="1">
              <a:spcBef>
                <a:spcPts val="350"/>
              </a:spcBef>
              <a:buClr>
                <a:schemeClr val="accent2"/>
              </a:buClr>
              <a:buSzPct val="100000"/>
              <a:buFont typeface="Wingdings 2"/>
              <a:buChar char=""/>
              <a:defRPr kumimoji="0" sz="1350" kern="1200">
                <a:solidFill>
                  <a:schemeClr val="tx1"/>
                </a:solidFill>
                <a:latin typeface="+mn-lt"/>
                <a:ea typeface="+mn-ea"/>
                <a:cs typeface="+mn-cs"/>
              </a:defRPr>
            </a:lvl3pPr>
            <a:lvl4pPr marL="10287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4pPr>
            <a:lvl5pPr marL="1371600" indent="-228600" algn="l" defTabSz="685800" rtl="0" eaLnBrk="1" latinLnBrk="0" hangingPunct="1">
              <a:spcBef>
                <a:spcPts val="350"/>
              </a:spcBef>
              <a:buClr>
                <a:schemeClr val="accent2"/>
              </a:buClr>
              <a:buFont typeface="Wingdings 2"/>
              <a:buChar char=""/>
              <a:defRPr kumimoji="0" sz="1350" kern="1200">
                <a:solidFill>
                  <a:schemeClr val="tx1"/>
                </a:solidFill>
                <a:latin typeface="+mn-lt"/>
                <a:ea typeface="+mn-ea"/>
                <a:cs typeface="+mn-cs"/>
              </a:defRPr>
            </a:lvl5pPr>
            <a:lvl6pPr marL="17145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6pPr>
            <a:lvl7pPr marL="20574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7pPr>
            <a:lvl8pPr marL="2400300" indent="-228600" algn="l" defTabSz="685800" rtl="0" eaLnBrk="1" latinLnBrk="0" hangingPunct="1">
              <a:spcBef>
                <a:spcPts val="350"/>
              </a:spcBef>
              <a:buClr>
                <a:schemeClr val="accent3"/>
              </a:buClr>
              <a:buFont typeface="Wingdings 2"/>
              <a:buChar char=""/>
              <a:defRPr kumimoji="0" sz="1350" kern="1200">
                <a:solidFill>
                  <a:schemeClr val="tx1"/>
                </a:solidFill>
                <a:latin typeface="+mn-lt"/>
                <a:ea typeface="+mn-ea"/>
                <a:cs typeface="+mn-cs"/>
              </a:defRPr>
            </a:lvl8pPr>
            <a:lvl9pPr marL="2743200" indent="-228600" algn="l" defTabSz="685800" rtl="0" eaLnBrk="1" latinLnBrk="0" hangingPunct="1">
              <a:spcBef>
                <a:spcPts val="350"/>
              </a:spcBef>
              <a:buClr>
                <a:schemeClr val="accent3"/>
              </a:buClr>
              <a:buFont typeface="Wingdings 2"/>
              <a:buChar char=""/>
              <a:defRPr kumimoji="0" sz="1350" kern="1200" baseline="0">
                <a:solidFill>
                  <a:schemeClr val="tx1"/>
                </a:solidFill>
                <a:latin typeface="+mn-lt"/>
                <a:ea typeface="+mn-ea"/>
                <a:cs typeface="+mn-cs"/>
              </a:defRPr>
            </a:lvl9pPr>
            <a:extLst/>
          </a:lstStyle>
          <a:p>
            <a:pPr indent="0" algn="ctr">
              <a:buNone/>
            </a:pPr>
            <a:r>
              <a:rPr lang="en-CA" sz="1600" b="1" dirty="0">
                <a:latin typeface="Calibri" panose="020F0502020204030204" pitchFamily="34" charset="0"/>
                <a:cs typeface="Calibri" panose="020F0502020204030204" pitchFamily="34" charset="0"/>
              </a:rPr>
              <a:t>Dissimilar metal weld, branched ID crack, DMA 1.5 MHz</a:t>
            </a:r>
          </a:p>
        </p:txBody>
      </p:sp>
    </p:spTree>
    <p:extLst>
      <p:ext uri="{BB962C8B-B14F-4D97-AF65-F5344CB8AC3E}">
        <p14:creationId xmlns:p14="http://schemas.microsoft.com/office/powerpoint/2010/main" val="148578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3826D-97D4-21C5-625D-B85B47EAD463}"/>
              </a:ext>
            </a:extLst>
          </p:cNvPr>
          <p:cNvSpPr>
            <a:spLocks noGrp="1"/>
          </p:cNvSpPr>
          <p:nvPr>
            <p:ph idx="1"/>
          </p:nvPr>
        </p:nvSpPr>
        <p:spPr>
          <a:xfrm>
            <a:off x="755576" y="915566"/>
            <a:ext cx="8136904" cy="3394472"/>
          </a:xfrm>
        </p:spPr>
        <p:txBody>
          <a:bodyPr/>
          <a:lstStyle/>
          <a:p>
            <a:pPr>
              <a:spcAft>
                <a:spcPts val="1000"/>
              </a:spcAft>
            </a:pPr>
            <a:r>
              <a:rPr lang="fr-CA" sz="1600" b="1" dirty="0">
                <a:solidFill>
                  <a:srgbClr val="0055A5"/>
                </a:solidFill>
              </a:rPr>
              <a:t>Advanced </a:t>
            </a:r>
            <a:r>
              <a:rPr lang="fr-CA" sz="1600" b="1" dirty="0" err="1">
                <a:solidFill>
                  <a:srgbClr val="0055A5"/>
                </a:solidFill>
              </a:rPr>
              <a:t>focusing</a:t>
            </a:r>
            <a:r>
              <a:rPr lang="fr-CA" sz="1600" b="1" dirty="0">
                <a:solidFill>
                  <a:srgbClr val="0055A5"/>
                </a:solidFill>
              </a:rPr>
              <a:t> techniques </a:t>
            </a:r>
            <a:r>
              <a:rPr lang="fr-CA" sz="1600" dirty="0"/>
              <a:t>have </a:t>
            </a:r>
            <a:r>
              <a:rPr lang="fr-CA" sz="1600" dirty="0" err="1"/>
              <a:t>become</a:t>
            </a:r>
            <a:r>
              <a:rPr lang="fr-CA" sz="1600" dirty="0"/>
              <a:t> an </a:t>
            </a:r>
            <a:r>
              <a:rPr lang="fr-CA" sz="1600" b="1" dirty="0">
                <a:solidFill>
                  <a:srgbClr val="0055A5"/>
                </a:solidFill>
              </a:rPr>
              <a:t>important asset </a:t>
            </a:r>
            <a:r>
              <a:rPr lang="fr-CA" sz="1600" dirty="0"/>
              <a:t>in the </a:t>
            </a:r>
            <a:r>
              <a:rPr lang="fr-CA" sz="1600" dirty="0" err="1"/>
              <a:t>phased</a:t>
            </a:r>
            <a:r>
              <a:rPr lang="fr-CA" sz="1600" dirty="0"/>
              <a:t> </a:t>
            </a:r>
            <a:r>
              <a:rPr lang="fr-CA" sz="1600" dirty="0" err="1"/>
              <a:t>array</a:t>
            </a:r>
            <a:r>
              <a:rPr lang="fr-CA" sz="1600" dirty="0"/>
              <a:t> UT toolkit, to </a:t>
            </a:r>
            <a:r>
              <a:rPr lang="fr-CA" sz="1600" dirty="0" err="1"/>
              <a:t>improve</a:t>
            </a:r>
            <a:r>
              <a:rPr lang="fr-CA" sz="1600" dirty="0"/>
              <a:t> </a:t>
            </a:r>
            <a:r>
              <a:rPr lang="fr-CA" sz="1600" dirty="0" err="1"/>
              <a:t>resolution</a:t>
            </a:r>
            <a:r>
              <a:rPr lang="fr-CA" sz="1600" dirty="0"/>
              <a:t> of </a:t>
            </a:r>
            <a:r>
              <a:rPr lang="fr-CA" sz="1600" dirty="0" err="1"/>
              <a:t>flaw</a:t>
            </a:r>
            <a:r>
              <a:rPr lang="fr-CA" sz="1600" dirty="0"/>
              <a:t> images, and inspection </a:t>
            </a:r>
            <a:r>
              <a:rPr lang="fr-CA" sz="1600" dirty="0" err="1"/>
              <a:t>coverage</a:t>
            </a:r>
            <a:endParaRPr lang="fr-CA" sz="1600" dirty="0"/>
          </a:p>
          <a:p>
            <a:pPr>
              <a:spcAft>
                <a:spcPts val="1000"/>
              </a:spcAft>
            </a:pPr>
            <a:r>
              <a:rPr lang="en-US" sz="1600" b="1" dirty="0">
                <a:solidFill>
                  <a:srgbClr val="0055A5"/>
                </a:solidFill>
              </a:rPr>
              <a:t>Active aperture </a:t>
            </a:r>
            <a:r>
              <a:rPr lang="en-US" sz="1600" dirty="0"/>
              <a:t>and </a:t>
            </a:r>
            <a:r>
              <a:rPr lang="en-US" sz="1600" b="1" dirty="0">
                <a:solidFill>
                  <a:srgbClr val="0055A5"/>
                </a:solidFill>
              </a:rPr>
              <a:t>frame resolution </a:t>
            </a:r>
            <a:r>
              <a:rPr lang="en-US" sz="1600" dirty="0"/>
              <a:t>are key parameters, and must be carefully selected to exploit full potential of advanced focusing techniques</a:t>
            </a:r>
          </a:p>
          <a:p>
            <a:pPr>
              <a:spcAft>
                <a:spcPts val="1000"/>
              </a:spcAft>
            </a:pPr>
            <a:r>
              <a:rPr lang="en-US" sz="1600" b="1" dirty="0">
                <a:solidFill>
                  <a:srgbClr val="0055A5"/>
                </a:solidFill>
              </a:rPr>
              <a:t>PWI firing sequence </a:t>
            </a:r>
            <a:r>
              <a:rPr lang="en-US" sz="1600" dirty="0"/>
              <a:t>and </a:t>
            </a:r>
            <a:r>
              <a:rPr lang="en-US" sz="1600" b="1" dirty="0">
                <a:solidFill>
                  <a:srgbClr val="0055A5"/>
                </a:solidFill>
              </a:rPr>
              <a:t>TFM Envelope </a:t>
            </a:r>
            <a:r>
              <a:rPr lang="en-US" sz="1600" dirty="0"/>
              <a:t>allow to drastically </a:t>
            </a:r>
            <a:r>
              <a:rPr lang="en-US" sz="1600" b="1" dirty="0">
                <a:solidFill>
                  <a:srgbClr val="0055A5"/>
                </a:solidFill>
              </a:rPr>
              <a:t>increase</a:t>
            </a:r>
            <a:r>
              <a:rPr lang="en-US" sz="1600" dirty="0"/>
              <a:t> the </a:t>
            </a:r>
            <a:r>
              <a:rPr lang="en-US" sz="1600" b="1" dirty="0">
                <a:solidFill>
                  <a:srgbClr val="0055A5"/>
                </a:solidFill>
              </a:rPr>
              <a:t>inspection speed</a:t>
            </a:r>
          </a:p>
          <a:p>
            <a:pPr>
              <a:spcAft>
                <a:spcPts val="1000"/>
              </a:spcAft>
            </a:pPr>
            <a:r>
              <a:rPr lang="fr-CA" sz="1600" dirty="0" err="1"/>
              <a:t>Careful</a:t>
            </a:r>
            <a:r>
              <a:rPr lang="fr-CA" sz="1600" dirty="0"/>
              <a:t> probe </a:t>
            </a:r>
            <a:r>
              <a:rPr lang="fr-CA" sz="1600" dirty="0" err="1"/>
              <a:t>selection</a:t>
            </a:r>
            <a:r>
              <a:rPr lang="fr-CA" sz="1600" dirty="0"/>
              <a:t> (</a:t>
            </a:r>
            <a:r>
              <a:rPr lang="fr-CA" sz="1600" dirty="0" err="1"/>
              <a:t>wave</a:t>
            </a:r>
            <a:r>
              <a:rPr lang="fr-CA" sz="1600" dirty="0"/>
              <a:t> mode, </a:t>
            </a:r>
            <a:r>
              <a:rPr lang="fr-CA" sz="1600" dirty="0" err="1"/>
              <a:t>frequency</a:t>
            </a:r>
            <a:r>
              <a:rPr lang="fr-CA" sz="1600" dirty="0"/>
              <a:t>) </a:t>
            </a:r>
            <a:r>
              <a:rPr lang="fr-CA" sz="1600" dirty="0" err="1"/>
              <a:t>remains</a:t>
            </a:r>
            <a:r>
              <a:rPr lang="fr-CA" sz="1600" dirty="0"/>
              <a:t> a </a:t>
            </a:r>
            <a:r>
              <a:rPr lang="fr-CA" sz="1600" dirty="0" err="1"/>
              <a:t>requirement</a:t>
            </a:r>
            <a:r>
              <a:rPr lang="fr-CA" sz="1600" dirty="0"/>
              <a:t> for </a:t>
            </a:r>
            <a:r>
              <a:rPr lang="fr-CA" sz="1600" dirty="0" err="1"/>
              <a:t>succes</a:t>
            </a:r>
            <a:endParaRPr lang="fr-CA" sz="1600" dirty="0"/>
          </a:p>
          <a:p>
            <a:pPr>
              <a:spcAft>
                <a:spcPts val="1000"/>
              </a:spcAft>
            </a:pPr>
            <a:r>
              <a:rPr lang="fr-CA" sz="1600" dirty="0" err="1"/>
              <a:t>When</a:t>
            </a:r>
            <a:r>
              <a:rPr lang="fr-CA" sz="1600" dirty="0"/>
              <a:t> </a:t>
            </a:r>
            <a:r>
              <a:rPr lang="fr-CA" sz="1600" b="1" dirty="0">
                <a:solidFill>
                  <a:srgbClr val="0055A5"/>
                </a:solidFill>
              </a:rPr>
              <a:t>FMC </a:t>
            </a:r>
            <a:r>
              <a:rPr lang="fr-CA" sz="1600" b="1" dirty="0" err="1">
                <a:solidFill>
                  <a:srgbClr val="0055A5"/>
                </a:solidFill>
              </a:rPr>
              <a:t>raw</a:t>
            </a:r>
            <a:r>
              <a:rPr lang="fr-CA" sz="1600" b="1" dirty="0">
                <a:solidFill>
                  <a:srgbClr val="0055A5"/>
                </a:solidFill>
              </a:rPr>
              <a:t> data </a:t>
            </a:r>
            <a:r>
              <a:rPr lang="fr-CA" sz="1600" dirty="0"/>
              <a:t>are </a:t>
            </a:r>
            <a:r>
              <a:rPr lang="fr-CA" sz="1600" dirty="0" err="1"/>
              <a:t>available</a:t>
            </a:r>
            <a:r>
              <a:rPr lang="fr-CA" sz="1600" dirty="0"/>
              <a:t>, the use of </a:t>
            </a:r>
            <a:r>
              <a:rPr lang="fr-CA" sz="1600" dirty="0" err="1"/>
              <a:t>different</a:t>
            </a:r>
            <a:r>
              <a:rPr lang="fr-CA" sz="1600" dirty="0"/>
              <a:t> </a:t>
            </a:r>
            <a:r>
              <a:rPr lang="fr-CA" sz="1600" dirty="0" err="1"/>
              <a:t>wave</a:t>
            </a:r>
            <a:r>
              <a:rPr lang="fr-CA" sz="1600" dirty="0"/>
              <a:t> modes and </a:t>
            </a:r>
            <a:r>
              <a:rPr lang="fr-CA" sz="1600" b="1" dirty="0" err="1">
                <a:solidFill>
                  <a:srgbClr val="0055A5"/>
                </a:solidFill>
              </a:rPr>
              <a:t>advanced</a:t>
            </a:r>
            <a:r>
              <a:rPr lang="fr-CA" sz="1600" b="1" dirty="0">
                <a:solidFill>
                  <a:srgbClr val="0055A5"/>
                </a:solidFill>
              </a:rPr>
              <a:t> </a:t>
            </a:r>
            <a:r>
              <a:rPr lang="fr-CA" sz="1600" b="1" dirty="0" err="1">
                <a:solidFill>
                  <a:srgbClr val="0055A5"/>
                </a:solidFill>
              </a:rPr>
              <a:t>processing</a:t>
            </a:r>
            <a:r>
              <a:rPr lang="fr-CA" sz="1600" b="1" dirty="0">
                <a:solidFill>
                  <a:srgbClr val="0055A5"/>
                </a:solidFill>
              </a:rPr>
              <a:t> </a:t>
            </a:r>
            <a:r>
              <a:rPr lang="fr-CA" sz="1600" b="1" dirty="0" err="1">
                <a:solidFill>
                  <a:srgbClr val="0055A5"/>
                </a:solidFill>
              </a:rPr>
              <a:t>algorithms</a:t>
            </a:r>
            <a:r>
              <a:rPr lang="fr-CA" sz="1600" dirty="0"/>
              <a:t> can </a:t>
            </a:r>
            <a:r>
              <a:rPr lang="fr-CA" sz="1600" dirty="0" err="1"/>
              <a:t>improve</a:t>
            </a:r>
            <a:r>
              <a:rPr lang="fr-CA" sz="1600" dirty="0"/>
              <a:t> </a:t>
            </a:r>
            <a:r>
              <a:rPr lang="fr-CA" sz="1600" dirty="0" err="1"/>
              <a:t>detection</a:t>
            </a:r>
            <a:r>
              <a:rPr lang="fr-CA" sz="1600" dirty="0"/>
              <a:t> </a:t>
            </a:r>
            <a:r>
              <a:rPr lang="fr-CA" sz="1600" dirty="0" err="1"/>
              <a:t>capability</a:t>
            </a:r>
            <a:r>
              <a:rPr lang="fr-CA" sz="1600" dirty="0"/>
              <a:t> on </a:t>
            </a:r>
            <a:r>
              <a:rPr lang="fr-CA" sz="1600" dirty="0" err="1"/>
              <a:t>challenging</a:t>
            </a:r>
            <a:r>
              <a:rPr lang="fr-CA" sz="1600" dirty="0"/>
              <a:t> </a:t>
            </a:r>
            <a:r>
              <a:rPr lang="fr-CA" sz="1600" dirty="0" err="1"/>
              <a:t>reflectors</a:t>
            </a:r>
            <a:endParaRPr lang="fr-CA" sz="1600" dirty="0"/>
          </a:p>
          <a:p>
            <a:endParaRPr lang="en-CA" sz="2400" dirty="0"/>
          </a:p>
        </p:txBody>
      </p:sp>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Conclusions</a:t>
            </a:r>
            <a:endParaRPr lang="en-US" sz="2800" dirty="0"/>
          </a:p>
        </p:txBody>
      </p:sp>
    </p:spTree>
    <p:extLst>
      <p:ext uri="{BB962C8B-B14F-4D97-AF65-F5344CB8AC3E}">
        <p14:creationId xmlns:p14="http://schemas.microsoft.com/office/powerpoint/2010/main" val="2786530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80BCA8-B31C-4117-BAA7-AB1FBB16E94E}"/>
              </a:ext>
            </a:extLst>
          </p:cNvPr>
          <p:cNvSpPr>
            <a:spLocks noGrp="1"/>
          </p:cNvSpPr>
          <p:nvPr>
            <p:ph idx="1"/>
          </p:nvPr>
        </p:nvSpPr>
        <p:spPr>
          <a:xfrm>
            <a:off x="1763688" y="1903085"/>
            <a:ext cx="6347048" cy="1244729"/>
          </a:xfrm>
        </p:spPr>
        <p:txBody>
          <a:bodyPr/>
          <a:lstStyle/>
          <a:p>
            <a:pPr marL="109728" indent="0">
              <a:buNone/>
            </a:pPr>
            <a:r>
              <a:rPr lang="fr-CA" sz="5400" dirty="0" err="1"/>
              <a:t>Any</a:t>
            </a:r>
            <a:r>
              <a:rPr lang="fr-CA" sz="5400" dirty="0"/>
              <a:t> Questions ???</a:t>
            </a:r>
            <a:endParaRPr lang="en-US" sz="5400" dirty="0"/>
          </a:p>
        </p:txBody>
      </p:sp>
    </p:spTree>
    <p:extLst>
      <p:ext uri="{BB962C8B-B14F-4D97-AF65-F5344CB8AC3E}">
        <p14:creationId xmlns:p14="http://schemas.microsoft.com/office/powerpoint/2010/main" val="258876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3826D-97D4-21C5-625D-B85B47EAD463}"/>
              </a:ext>
            </a:extLst>
          </p:cNvPr>
          <p:cNvSpPr>
            <a:spLocks noGrp="1"/>
          </p:cNvSpPr>
          <p:nvPr>
            <p:ph idx="1"/>
          </p:nvPr>
        </p:nvSpPr>
        <p:spPr>
          <a:xfrm>
            <a:off x="755576" y="915566"/>
            <a:ext cx="7931224" cy="3394472"/>
          </a:xfrm>
        </p:spPr>
        <p:txBody>
          <a:bodyPr/>
          <a:lstStyle/>
          <a:p>
            <a:r>
              <a:rPr lang="en-CA" sz="2000" dirty="0"/>
              <a:t>P</a:t>
            </a:r>
            <a:r>
              <a:rPr lang="en-US" sz="2000" dirty="0"/>
              <a:t>A UT is a mature and widely adopted technology allowing for efficient inspections of critical components in various industries</a:t>
            </a:r>
          </a:p>
          <a:p>
            <a:r>
              <a:rPr lang="en-US" sz="2000" dirty="0"/>
              <a:t>Over the last 5 years, FMC and live TFM have been available on high-end PA UT units, and have been introduced in ASME code and ISO standards</a:t>
            </a:r>
          </a:p>
          <a:p>
            <a:r>
              <a:rPr lang="en-US" sz="2000" dirty="0"/>
              <a:t>Dedicated training courses are offered by large training centers</a:t>
            </a:r>
          </a:p>
          <a:p>
            <a:r>
              <a:rPr lang="en-US" sz="2000" dirty="0"/>
              <a:t>Innovation is still on-going :</a:t>
            </a:r>
          </a:p>
          <a:p>
            <a:pPr marL="1028700" lvl="1" indent="-342900"/>
            <a:r>
              <a:rPr lang="en-US" sz="1600" dirty="0"/>
              <a:t>Ease of use</a:t>
            </a:r>
          </a:p>
          <a:p>
            <a:pPr marL="1028700" lvl="1" indent="-342900"/>
            <a:r>
              <a:rPr lang="en-US" sz="1600" dirty="0"/>
              <a:t>Inspection speed</a:t>
            </a:r>
          </a:p>
          <a:p>
            <a:pPr marL="1028700" lvl="1" indent="-342900"/>
            <a:r>
              <a:rPr lang="en-US" sz="1600" dirty="0"/>
              <a:t>Image quality</a:t>
            </a:r>
          </a:p>
          <a:p>
            <a:endParaRPr lang="en-CA" sz="2800" dirty="0"/>
          </a:p>
        </p:txBody>
      </p:sp>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solidFill>
                  <a:schemeClr val="tx1">
                    <a:lumMod val="50000"/>
                  </a:schemeClr>
                </a:solidFill>
              </a:rPr>
              <a:t>Introduction – </a:t>
            </a:r>
            <a:r>
              <a:rPr lang="fr-CA" sz="2800" dirty="0" err="1">
                <a:solidFill>
                  <a:schemeClr val="tx1">
                    <a:lumMod val="50000"/>
                  </a:schemeClr>
                </a:solidFill>
              </a:rPr>
              <a:t>Recent</a:t>
            </a:r>
            <a:r>
              <a:rPr lang="fr-CA" sz="2800" dirty="0">
                <a:solidFill>
                  <a:schemeClr val="tx1">
                    <a:lumMod val="50000"/>
                  </a:schemeClr>
                </a:solidFill>
              </a:rPr>
              <a:t> </a:t>
            </a:r>
            <a:r>
              <a:rPr lang="fr-CA" sz="2800" dirty="0" err="1">
                <a:solidFill>
                  <a:schemeClr val="tx1">
                    <a:lumMod val="50000"/>
                  </a:schemeClr>
                </a:solidFill>
              </a:rPr>
              <a:t>Technology</a:t>
            </a:r>
            <a:r>
              <a:rPr lang="fr-CA" sz="2800" dirty="0">
                <a:solidFill>
                  <a:schemeClr val="tx1">
                    <a:lumMod val="50000"/>
                  </a:schemeClr>
                </a:solidFill>
              </a:rPr>
              <a:t> Progress</a:t>
            </a:r>
            <a:endParaRPr lang="en-US" sz="2800" dirty="0"/>
          </a:p>
        </p:txBody>
      </p:sp>
    </p:spTree>
    <p:extLst>
      <p:ext uri="{BB962C8B-B14F-4D97-AF65-F5344CB8AC3E}">
        <p14:creationId xmlns:p14="http://schemas.microsoft.com/office/powerpoint/2010/main" val="129570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3826D-97D4-21C5-625D-B85B47EAD463}"/>
              </a:ext>
            </a:extLst>
          </p:cNvPr>
          <p:cNvSpPr>
            <a:spLocks noGrp="1"/>
          </p:cNvSpPr>
          <p:nvPr>
            <p:ph idx="1"/>
          </p:nvPr>
        </p:nvSpPr>
        <p:spPr>
          <a:xfrm>
            <a:off x="755576" y="843558"/>
            <a:ext cx="7931224" cy="3394472"/>
          </a:xfrm>
        </p:spPr>
        <p:txBody>
          <a:bodyPr/>
          <a:lstStyle/>
          <a:p>
            <a:r>
              <a:rPr lang="en-CA" sz="1800" dirty="0"/>
              <a:t>FMC consists in capturing and recording </a:t>
            </a:r>
            <a:r>
              <a:rPr lang="en-CA" sz="1800" b="1" dirty="0">
                <a:solidFill>
                  <a:srgbClr val="0055A5"/>
                </a:solidFill>
              </a:rPr>
              <a:t>A-Scan signals from every transmitter-receiver pa</a:t>
            </a:r>
            <a:r>
              <a:rPr lang="en-CA" sz="1800" dirty="0">
                <a:solidFill>
                  <a:srgbClr val="0055A5"/>
                </a:solidFill>
              </a:rPr>
              <a:t>ir</a:t>
            </a:r>
            <a:r>
              <a:rPr lang="en-CA" sz="1800" dirty="0"/>
              <a:t> in the array</a:t>
            </a:r>
          </a:p>
          <a:p>
            <a:endParaRPr lang="en-CA" sz="1800" dirty="0"/>
          </a:p>
          <a:p>
            <a:endParaRPr lang="en-CA" sz="1800" dirty="0"/>
          </a:p>
          <a:p>
            <a:endParaRPr lang="en-CA" sz="1800" dirty="0"/>
          </a:p>
          <a:p>
            <a:endParaRPr lang="en-CA" sz="1800" dirty="0"/>
          </a:p>
          <a:p>
            <a:endParaRPr lang="en-CA" sz="1800" dirty="0"/>
          </a:p>
          <a:p>
            <a:endParaRPr lang="en-CA" sz="1800" dirty="0"/>
          </a:p>
          <a:p>
            <a:endParaRPr lang="en-US" sz="1800" dirty="0"/>
          </a:p>
          <a:p>
            <a:r>
              <a:rPr lang="en-US" sz="1800" dirty="0"/>
              <a:t>From the raw A-scan signals, it is possible to generate </a:t>
            </a:r>
            <a:r>
              <a:rPr lang="en-US" sz="1800" b="1" dirty="0">
                <a:solidFill>
                  <a:srgbClr val="0055A5"/>
                </a:solidFill>
              </a:rPr>
              <a:t>UT imaging with advanced focusing technique</a:t>
            </a:r>
            <a:r>
              <a:rPr lang="en-US" sz="1800" dirty="0"/>
              <a:t>s (like TFM), live or through post processing</a:t>
            </a:r>
          </a:p>
          <a:p>
            <a:endParaRPr lang="en-US" sz="2000" dirty="0"/>
          </a:p>
          <a:p>
            <a:endParaRPr lang="en-CA" sz="2800" dirty="0"/>
          </a:p>
        </p:txBody>
      </p:sp>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FMC – Basic Principles</a:t>
            </a:r>
            <a:endParaRPr lang="en-US" sz="2800" dirty="0"/>
          </a:p>
        </p:txBody>
      </p:sp>
      <p:pic>
        <p:nvPicPr>
          <p:cNvPr id="4" name="Picture 3">
            <a:extLst>
              <a:ext uri="{FF2B5EF4-FFF2-40B4-BE49-F238E27FC236}">
                <a16:creationId xmlns:a16="http://schemas.microsoft.com/office/drawing/2014/main" id="{863D1334-CB0C-4B1F-93B4-0C13A161DB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635646"/>
            <a:ext cx="4525486" cy="1984984"/>
          </a:xfrm>
          <a:prstGeom prst="rect">
            <a:avLst/>
          </a:prstGeom>
          <a:noFill/>
        </p:spPr>
      </p:pic>
    </p:spTree>
    <p:extLst>
      <p:ext uri="{BB962C8B-B14F-4D97-AF65-F5344CB8AC3E}">
        <p14:creationId xmlns:p14="http://schemas.microsoft.com/office/powerpoint/2010/main" val="2316825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3826D-97D4-21C5-625D-B85B47EAD463}"/>
              </a:ext>
            </a:extLst>
          </p:cNvPr>
          <p:cNvSpPr>
            <a:spLocks noGrp="1"/>
          </p:cNvSpPr>
          <p:nvPr>
            <p:ph idx="1"/>
          </p:nvPr>
        </p:nvSpPr>
        <p:spPr>
          <a:xfrm>
            <a:off x="755576" y="843558"/>
            <a:ext cx="7931224" cy="3394472"/>
          </a:xfrm>
        </p:spPr>
        <p:txBody>
          <a:bodyPr/>
          <a:lstStyle/>
          <a:p>
            <a:r>
              <a:rPr lang="en-US" sz="1800" b="1" dirty="0">
                <a:solidFill>
                  <a:srgbClr val="0055A5"/>
                </a:solidFill>
              </a:rPr>
              <a:t>Multi-element aperture firing technique </a:t>
            </a:r>
            <a:r>
              <a:rPr lang="en-US" sz="1800" dirty="0"/>
              <a:t>(often full aperture), while receiving with each element individually</a:t>
            </a:r>
          </a:p>
          <a:p>
            <a:r>
              <a:rPr lang="en-US" sz="1800" dirty="0"/>
              <a:t>Multiple focal laws can be fired with varying angle or aperture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a:spcBef>
                <a:spcPts val="0"/>
              </a:spcBef>
            </a:pPr>
            <a:r>
              <a:rPr lang="en-US" sz="1800" dirty="0"/>
              <a:t>Like for FMC, live TFM imaging can be done during inspection</a:t>
            </a:r>
          </a:p>
          <a:p>
            <a:endParaRPr lang="en-US" sz="1800" dirty="0"/>
          </a:p>
          <a:p>
            <a:endParaRPr lang="en-CA" sz="2800" dirty="0"/>
          </a:p>
        </p:txBody>
      </p:sp>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PWI (Plane </a:t>
            </a:r>
            <a:r>
              <a:rPr lang="fr-CA" sz="2800" dirty="0" err="1"/>
              <a:t>Wave</a:t>
            </a:r>
            <a:r>
              <a:rPr lang="fr-CA" sz="2800" dirty="0"/>
              <a:t> Imaging) – Basic Principles</a:t>
            </a:r>
            <a:endParaRPr lang="en-US" sz="2800" dirty="0"/>
          </a:p>
        </p:txBody>
      </p:sp>
      <p:pic>
        <p:nvPicPr>
          <p:cNvPr id="5" name="Picture 4" descr="A picture containing diagram&#10;&#10;Description automatically generated">
            <a:extLst>
              <a:ext uri="{FF2B5EF4-FFF2-40B4-BE49-F238E27FC236}">
                <a16:creationId xmlns:a16="http://schemas.microsoft.com/office/drawing/2014/main" id="{0E8FC90F-FAE3-49E4-9FF0-90233B8FC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948" y="1923678"/>
            <a:ext cx="5084479" cy="1927865"/>
          </a:xfrm>
          <a:prstGeom prst="rect">
            <a:avLst/>
          </a:prstGeom>
        </p:spPr>
      </p:pic>
    </p:spTree>
    <p:extLst>
      <p:ext uri="{BB962C8B-B14F-4D97-AF65-F5344CB8AC3E}">
        <p14:creationId xmlns:p14="http://schemas.microsoft.com/office/powerpoint/2010/main" val="197554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3826D-97D4-21C5-625D-B85B47EAD463}"/>
              </a:ext>
            </a:extLst>
          </p:cNvPr>
          <p:cNvSpPr>
            <a:spLocks noGrp="1"/>
          </p:cNvSpPr>
          <p:nvPr>
            <p:ph idx="1"/>
          </p:nvPr>
        </p:nvSpPr>
        <p:spPr>
          <a:xfrm>
            <a:off x="755576" y="915566"/>
            <a:ext cx="7931224" cy="3394472"/>
          </a:xfrm>
        </p:spPr>
        <p:txBody>
          <a:bodyPr/>
          <a:lstStyle/>
          <a:p>
            <a:pPr>
              <a:spcAft>
                <a:spcPts val="1800"/>
              </a:spcAft>
            </a:pPr>
            <a:r>
              <a:rPr lang="en-CA" sz="2000" b="1" dirty="0">
                <a:solidFill>
                  <a:srgbClr val="0055A5"/>
                </a:solidFill>
              </a:rPr>
              <a:t>High energy </a:t>
            </a:r>
            <a:r>
              <a:rPr lang="en-CA" sz="2000" dirty="0"/>
              <a:t>excitation provides </a:t>
            </a:r>
            <a:r>
              <a:rPr lang="en-CA" sz="2000" b="1" dirty="0">
                <a:solidFill>
                  <a:srgbClr val="0055A5"/>
                </a:solidFill>
              </a:rPr>
              <a:t>greater sensitivity </a:t>
            </a:r>
            <a:r>
              <a:rPr lang="en-CA" sz="2000" dirty="0"/>
              <a:t>and </a:t>
            </a:r>
            <a:r>
              <a:rPr lang="en-CA" sz="2000" b="1" dirty="0">
                <a:solidFill>
                  <a:srgbClr val="0055A5"/>
                </a:solidFill>
              </a:rPr>
              <a:t>better SNR</a:t>
            </a:r>
          </a:p>
          <a:p>
            <a:pPr>
              <a:spcAft>
                <a:spcPts val="1800"/>
              </a:spcAft>
            </a:pPr>
            <a:r>
              <a:rPr lang="en-CA" sz="2000" b="1" dirty="0">
                <a:solidFill>
                  <a:srgbClr val="0055A5"/>
                </a:solidFill>
              </a:rPr>
              <a:t>Higher PRF </a:t>
            </a:r>
            <a:r>
              <a:rPr lang="en-CA" sz="2000" dirty="0"/>
              <a:t>and scanning speed because of </a:t>
            </a:r>
            <a:r>
              <a:rPr lang="en-CA" sz="2000" b="1" dirty="0">
                <a:solidFill>
                  <a:srgbClr val="0055A5"/>
                </a:solidFill>
              </a:rPr>
              <a:t>significantly shorter firing sequence</a:t>
            </a:r>
            <a:r>
              <a:rPr lang="en-CA" sz="2000" dirty="0"/>
              <a:t> and less elementary signals to process</a:t>
            </a:r>
            <a:endParaRPr lang="fr-CA" sz="2000" dirty="0"/>
          </a:p>
          <a:p>
            <a:pPr>
              <a:spcAft>
                <a:spcPts val="1800"/>
              </a:spcAft>
            </a:pPr>
            <a:r>
              <a:rPr lang="en-CA" sz="2000" dirty="0"/>
              <a:t>Significantly smaller data file size for raw data saving</a:t>
            </a:r>
            <a:endParaRPr lang="en-US" sz="2000" dirty="0"/>
          </a:p>
          <a:p>
            <a:endParaRPr lang="en-CA" sz="2400" dirty="0"/>
          </a:p>
        </p:txBody>
      </p:sp>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PWI (Plane </a:t>
            </a:r>
            <a:r>
              <a:rPr lang="fr-CA" sz="2800" dirty="0" err="1"/>
              <a:t>Wave</a:t>
            </a:r>
            <a:r>
              <a:rPr lang="fr-CA" sz="2800" dirty="0"/>
              <a:t> Imaging) – </a:t>
            </a:r>
            <a:r>
              <a:rPr lang="fr-CA" sz="2800" dirty="0" err="1"/>
              <a:t>Benefits</a:t>
            </a:r>
            <a:endParaRPr lang="en-US" sz="2800" dirty="0"/>
          </a:p>
        </p:txBody>
      </p:sp>
    </p:spTree>
    <p:extLst>
      <p:ext uri="{BB962C8B-B14F-4D97-AF65-F5344CB8AC3E}">
        <p14:creationId xmlns:p14="http://schemas.microsoft.com/office/powerpoint/2010/main" val="632600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3826D-97D4-21C5-625D-B85B47EAD463}"/>
              </a:ext>
            </a:extLst>
          </p:cNvPr>
          <p:cNvSpPr>
            <a:spLocks noGrp="1"/>
          </p:cNvSpPr>
          <p:nvPr>
            <p:ph idx="1"/>
          </p:nvPr>
        </p:nvSpPr>
        <p:spPr>
          <a:xfrm>
            <a:off x="755576" y="915566"/>
            <a:ext cx="3793111" cy="3394472"/>
          </a:xfrm>
        </p:spPr>
        <p:txBody>
          <a:bodyPr/>
          <a:lstStyle/>
          <a:p>
            <a:pPr>
              <a:spcAft>
                <a:spcPts val="1800"/>
              </a:spcAft>
            </a:pPr>
            <a:r>
              <a:rPr lang="en-CA" sz="1800" b="1" dirty="0">
                <a:solidFill>
                  <a:srgbClr val="0055A5"/>
                </a:solidFill>
              </a:rPr>
              <a:t>Total Focusing Method (TFM)</a:t>
            </a:r>
          </a:p>
          <a:p>
            <a:pPr>
              <a:spcAft>
                <a:spcPts val="1800"/>
              </a:spcAft>
            </a:pPr>
            <a:r>
              <a:rPr lang="fr-CA" sz="1800" dirty="0"/>
              <a:t>Live FMC or PWI data reconstruction, </a:t>
            </a:r>
            <a:r>
              <a:rPr lang="fr-CA" sz="1800" dirty="0" err="1"/>
              <a:t>dedicated</a:t>
            </a:r>
            <a:r>
              <a:rPr lang="fr-CA" sz="1800" dirty="0"/>
              <a:t> </a:t>
            </a:r>
            <a:r>
              <a:rPr lang="en-US" sz="1800" dirty="0"/>
              <a:t>focal laws for each pixel</a:t>
            </a:r>
          </a:p>
          <a:p>
            <a:pPr>
              <a:spcAft>
                <a:spcPts val="1800"/>
              </a:spcAft>
            </a:pPr>
            <a:r>
              <a:rPr lang="en-US" sz="1800" dirty="0"/>
              <a:t>Images (TFM frames) built with </a:t>
            </a:r>
            <a:r>
              <a:rPr lang="en-US" sz="1800" b="1" dirty="0">
                <a:solidFill>
                  <a:srgbClr val="0055A5"/>
                </a:solidFill>
              </a:rPr>
              <a:t>ideally  focused PA UT </a:t>
            </a:r>
            <a:r>
              <a:rPr lang="en-US" sz="1800" dirty="0"/>
              <a:t>signals in each pixel </a:t>
            </a:r>
          </a:p>
          <a:p>
            <a:pPr>
              <a:spcAft>
                <a:spcPts val="1800"/>
              </a:spcAft>
            </a:pPr>
            <a:r>
              <a:rPr lang="en-US" sz="1800" dirty="0"/>
              <a:t>Excellent resolution for  </a:t>
            </a:r>
            <a:r>
              <a:rPr lang="en-US" sz="1800" b="1" dirty="0">
                <a:solidFill>
                  <a:srgbClr val="0055A5"/>
                </a:solidFill>
              </a:rPr>
              <a:t>better characterization and sizing</a:t>
            </a:r>
            <a:r>
              <a:rPr lang="en-US" sz="1800" dirty="0">
                <a:solidFill>
                  <a:srgbClr val="0055A5"/>
                </a:solidFill>
              </a:rPr>
              <a:t>  </a:t>
            </a:r>
            <a:r>
              <a:rPr lang="en-US" sz="1800" dirty="0"/>
              <a:t>of challenging flaws</a:t>
            </a:r>
          </a:p>
          <a:p>
            <a:endParaRPr lang="en-CA" sz="2400" dirty="0"/>
          </a:p>
        </p:txBody>
      </p:sp>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Advanced </a:t>
            </a:r>
            <a:r>
              <a:rPr lang="fr-CA" sz="2800" dirty="0" err="1"/>
              <a:t>Focusing</a:t>
            </a:r>
            <a:r>
              <a:rPr lang="fr-CA" sz="2800" dirty="0"/>
              <a:t> Techniques - TFM</a:t>
            </a:r>
            <a:endParaRPr lang="en-US" sz="2800" dirty="0"/>
          </a:p>
        </p:txBody>
      </p:sp>
      <p:pic>
        <p:nvPicPr>
          <p:cNvPr id="24" name="Picture 4" descr="C:\Users\ptremblay\Desktop\temp.png">
            <a:extLst>
              <a:ext uri="{FF2B5EF4-FFF2-40B4-BE49-F238E27FC236}">
                <a16:creationId xmlns:a16="http://schemas.microsoft.com/office/drawing/2014/main" id="{A7121226-BB06-42A4-B0C3-814D74394B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977" t="664" r="18782"/>
          <a:stretch/>
        </p:blipFill>
        <p:spPr bwMode="auto">
          <a:xfrm>
            <a:off x="4801103" y="849685"/>
            <a:ext cx="3897529" cy="306188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593A674A-1F93-4E1E-90C6-8D94583A209E}"/>
              </a:ext>
            </a:extLst>
          </p:cNvPr>
          <p:cNvGrpSpPr/>
          <p:nvPr/>
        </p:nvGrpSpPr>
        <p:grpSpPr>
          <a:xfrm>
            <a:off x="5511346" y="2320671"/>
            <a:ext cx="2595005" cy="2195295"/>
            <a:chOff x="2508528" y="3187190"/>
            <a:chExt cx="3460006" cy="2927060"/>
          </a:xfrm>
        </p:grpSpPr>
        <p:sp>
          <p:nvSpPr>
            <p:cNvPr id="26" name="TextBox 25">
              <a:extLst>
                <a:ext uri="{FF2B5EF4-FFF2-40B4-BE49-F238E27FC236}">
                  <a16:creationId xmlns:a16="http://schemas.microsoft.com/office/drawing/2014/main" id="{7CCADCA0-3D7F-48EA-BB26-26A00E39EF90}"/>
                </a:ext>
              </a:extLst>
            </p:cNvPr>
            <p:cNvSpPr txBox="1"/>
            <p:nvPr/>
          </p:nvSpPr>
          <p:spPr>
            <a:xfrm>
              <a:off x="3574362" y="5714140"/>
              <a:ext cx="184731" cy="400110"/>
            </a:xfrm>
            <a:prstGeom prst="rect">
              <a:avLst/>
            </a:prstGeom>
            <a:noFill/>
            <a:ln w="12700">
              <a:noFill/>
            </a:ln>
          </p:spPr>
          <p:txBody>
            <a:bodyPr wrap="non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CA" sz="1500" b="1" dirty="0">
                <a:latin typeface="+mn-lt"/>
              </a:endParaRPr>
            </a:p>
          </p:txBody>
        </p:sp>
        <p:pic>
          <p:nvPicPr>
            <p:cNvPr id="27" name="Picture 26">
              <a:extLst>
                <a:ext uri="{FF2B5EF4-FFF2-40B4-BE49-F238E27FC236}">
                  <a16:creationId xmlns:a16="http://schemas.microsoft.com/office/drawing/2014/main" id="{C0D895EF-C7B5-4559-ACEC-94208A1C89A0}"/>
                </a:ext>
              </a:extLst>
            </p:cNvPr>
            <p:cNvPicPr>
              <a:picLocks noChangeAspect="1"/>
            </p:cNvPicPr>
            <p:nvPr/>
          </p:nvPicPr>
          <p:blipFill>
            <a:blip r:embed="rId4"/>
            <a:stretch>
              <a:fillRect/>
            </a:stretch>
          </p:blipFill>
          <p:spPr>
            <a:xfrm>
              <a:off x="2508528" y="3187190"/>
              <a:ext cx="3460006" cy="2470660"/>
            </a:xfrm>
            <a:prstGeom prst="rect">
              <a:avLst/>
            </a:prstGeom>
            <a:ln w="12700">
              <a:solidFill>
                <a:schemeClr val="tx1"/>
              </a:solidFill>
            </a:ln>
          </p:spPr>
        </p:pic>
      </p:grpSp>
      <p:grpSp>
        <p:nvGrpSpPr>
          <p:cNvPr id="28" name="Group 27">
            <a:extLst>
              <a:ext uri="{FF2B5EF4-FFF2-40B4-BE49-F238E27FC236}">
                <a16:creationId xmlns:a16="http://schemas.microsoft.com/office/drawing/2014/main" id="{A55857C6-09E5-4C1D-956F-BD6A79719ABB}"/>
              </a:ext>
            </a:extLst>
          </p:cNvPr>
          <p:cNvGrpSpPr/>
          <p:nvPr/>
        </p:nvGrpSpPr>
        <p:grpSpPr>
          <a:xfrm>
            <a:off x="5769153" y="2388610"/>
            <a:ext cx="2804934" cy="1458293"/>
            <a:chOff x="4504682" y="3267129"/>
            <a:chExt cx="3739912" cy="1944390"/>
          </a:xfrm>
        </p:grpSpPr>
        <p:sp>
          <p:nvSpPr>
            <p:cNvPr id="29" name="Rectangle 28">
              <a:extLst>
                <a:ext uri="{FF2B5EF4-FFF2-40B4-BE49-F238E27FC236}">
                  <a16:creationId xmlns:a16="http://schemas.microsoft.com/office/drawing/2014/main" id="{F4C1D07B-BF2F-4AAC-BD78-044C45BC3DBB}"/>
                </a:ext>
              </a:extLst>
            </p:cNvPr>
            <p:cNvSpPr/>
            <p:nvPr/>
          </p:nvSpPr>
          <p:spPr>
            <a:xfrm>
              <a:off x="4504682" y="3267129"/>
              <a:ext cx="3739912" cy="19443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sp>
          <p:nvSpPr>
            <p:cNvPr id="30" name="Flowchart: Connector 29">
              <a:extLst>
                <a:ext uri="{FF2B5EF4-FFF2-40B4-BE49-F238E27FC236}">
                  <a16:creationId xmlns:a16="http://schemas.microsoft.com/office/drawing/2014/main" id="{476D7459-23C7-4984-88FF-5851DA83E9A1}"/>
                </a:ext>
              </a:extLst>
            </p:cNvPr>
            <p:cNvSpPr/>
            <p:nvPr/>
          </p:nvSpPr>
          <p:spPr>
            <a:xfrm>
              <a:off x="7348859" y="4205331"/>
              <a:ext cx="67318" cy="63739"/>
            </a:xfrm>
            <a:prstGeom prst="flowChartConnec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sp>
          <p:nvSpPr>
            <p:cNvPr id="31" name="Flowchart: Connector 30">
              <a:extLst>
                <a:ext uri="{FF2B5EF4-FFF2-40B4-BE49-F238E27FC236}">
                  <a16:creationId xmlns:a16="http://schemas.microsoft.com/office/drawing/2014/main" id="{1DECB1BC-98AA-4283-8C43-29FF9DBED770}"/>
                </a:ext>
              </a:extLst>
            </p:cNvPr>
            <p:cNvSpPr/>
            <p:nvPr/>
          </p:nvSpPr>
          <p:spPr>
            <a:xfrm>
              <a:off x="7124432" y="4596310"/>
              <a:ext cx="67318" cy="63739"/>
            </a:xfrm>
            <a:prstGeom prst="flowChartConnec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sp>
          <p:nvSpPr>
            <p:cNvPr id="32" name="Flowchart: Connector 31">
              <a:extLst>
                <a:ext uri="{FF2B5EF4-FFF2-40B4-BE49-F238E27FC236}">
                  <a16:creationId xmlns:a16="http://schemas.microsoft.com/office/drawing/2014/main" id="{16E28F9D-642A-4201-9515-44BC8062BC51}"/>
                </a:ext>
              </a:extLst>
            </p:cNvPr>
            <p:cNvSpPr/>
            <p:nvPr/>
          </p:nvSpPr>
          <p:spPr>
            <a:xfrm>
              <a:off x="7575120" y="3814511"/>
              <a:ext cx="67318" cy="63739"/>
            </a:xfrm>
            <a:prstGeom prst="flowChartConnec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sp>
          <p:nvSpPr>
            <p:cNvPr id="33" name="Flowchart: Connector 32">
              <a:extLst>
                <a:ext uri="{FF2B5EF4-FFF2-40B4-BE49-F238E27FC236}">
                  <a16:creationId xmlns:a16="http://schemas.microsoft.com/office/drawing/2014/main" id="{DB2DE091-0646-471A-8947-3F64DDBD7BA5}"/>
                </a:ext>
              </a:extLst>
            </p:cNvPr>
            <p:cNvSpPr/>
            <p:nvPr/>
          </p:nvSpPr>
          <p:spPr>
            <a:xfrm>
              <a:off x="6891661" y="4982293"/>
              <a:ext cx="67318" cy="63739"/>
            </a:xfrm>
            <a:prstGeom prst="flowChartConnec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sp>
          <p:nvSpPr>
            <p:cNvPr id="34" name="Flowchart: Connector 33">
              <a:extLst>
                <a:ext uri="{FF2B5EF4-FFF2-40B4-BE49-F238E27FC236}">
                  <a16:creationId xmlns:a16="http://schemas.microsoft.com/office/drawing/2014/main" id="{2F8AE661-8366-4225-B911-10037064A2F2}"/>
                </a:ext>
              </a:extLst>
            </p:cNvPr>
            <p:cNvSpPr/>
            <p:nvPr/>
          </p:nvSpPr>
          <p:spPr>
            <a:xfrm>
              <a:off x="4937573" y="4531638"/>
              <a:ext cx="67318" cy="63739"/>
            </a:xfrm>
            <a:prstGeom prst="flowChartConnec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sp>
          <p:nvSpPr>
            <p:cNvPr id="35" name="Flowchart: Connector 34">
              <a:extLst>
                <a:ext uri="{FF2B5EF4-FFF2-40B4-BE49-F238E27FC236}">
                  <a16:creationId xmlns:a16="http://schemas.microsoft.com/office/drawing/2014/main" id="{5FAA40EB-43A5-4C5C-8B5D-6A198D772B96}"/>
                </a:ext>
              </a:extLst>
            </p:cNvPr>
            <p:cNvSpPr/>
            <p:nvPr/>
          </p:nvSpPr>
          <p:spPr>
            <a:xfrm>
              <a:off x="7805126" y="3421829"/>
              <a:ext cx="67318" cy="63739"/>
            </a:xfrm>
            <a:prstGeom prst="flowChartConnec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sp>
          <p:nvSpPr>
            <p:cNvPr id="36" name="Flowchart: Connector 35">
              <a:extLst>
                <a:ext uri="{FF2B5EF4-FFF2-40B4-BE49-F238E27FC236}">
                  <a16:creationId xmlns:a16="http://schemas.microsoft.com/office/drawing/2014/main" id="{86F8EBB8-DD4C-4B84-8A56-F2C329C6BE7A}"/>
                </a:ext>
              </a:extLst>
            </p:cNvPr>
            <p:cNvSpPr/>
            <p:nvPr/>
          </p:nvSpPr>
          <p:spPr>
            <a:xfrm>
              <a:off x="4933835" y="3877153"/>
              <a:ext cx="67318" cy="63739"/>
            </a:xfrm>
            <a:prstGeom prst="flowChartConnec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grpSp>
      <p:pic>
        <p:nvPicPr>
          <p:cNvPr id="37" name="Picture 36">
            <a:extLst>
              <a:ext uri="{FF2B5EF4-FFF2-40B4-BE49-F238E27FC236}">
                <a16:creationId xmlns:a16="http://schemas.microsoft.com/office/drawing/2014/main" id="{6765E2CF-C9C5-41A1-9952-3BFDFB41FBBD}"/>
              </a:ext>
            </a:extLst>
          </p:cNvPr>
          <p:cNvPicPr>
            <a:picLocks noChangeAspect="1"/>
          </p:cNvPicPr>
          <p:nvPr/>
        </p:nvPicPr>
        <p:blipFill rotWithShape="1">
          <a:blip r:embed="rId5">
            <a:clrChange>
              <a:clrFrom>
                <a:srgbClr val="FFFFFF"/>
              </a:clrFrom>
              <a:clrTo>
                <a:srgbClr val="FFFFFF">
                  <a:alpha val="0"/>
                </a:srgbClr>
              </a:clrTo>
            </a:clrChange>
          </a:blip>
          <a:srcRect l="22167" t="31490" r="32715" b="16080"/>
          <a:stretch/>
        </p:blipFill>
        <p:spPr>
          <a:xfrm>
            <a:off x="5625808" y="2388567"/>
            <a:ext cx="2475334" cy="1643643"/>
          </a:xfrm>
          <a:prstGeom prst="rect">
            <a:avLst/>
          </a:prstGeom>
          <a:ln>
            <a:solidFill>
              <a:schemeClr val="tx1"/>
            </a:solidFill>
          </a:ln>
        </p:spPr>
      </p:pic>
      <p:pic>
        <p:nvPicPr>
          <p:cNvPr id="38" name="Picture 37">
            <a:extLst>
              <a:ext uri="{FF2B5EF4-FFF2-40B4-BE49-F238E27FC236}">
                <a16:creationId xmlns:a16="http://schemas.microsoft.com/office/drawing/2014/main" id="{4A351A99-2D8D-4087-8F70-ED363AE2476E}"/>
              </a:ext>
            </a:extLst>
          </p:cNvPr>
          <p:cNvPicPr>
            <a:picLocks noChangeAspect="1"/>
          </p:cNvPicPr>
          <p:nvPr/>
        </p:nvPicPr>
        <p:blipFill rotWithShape="1">
          <a:blip r:embed="rId6">
            <a:clrChange>
              <a:clrFrom>
                <a:srgbClr val="FFFFFF"/>
              </a:clrFrom>
              <a:clrTo>
                <a:srgbClr val="FFFFFF">
                  <a:alpha val="0"/>
                </a:srgbClr>
              </a:clrTo>
            </a:clrChange>
          </a:blip>
          <a:srcRect l="9945" t="18829" r="72025" b="42139"/>
          <a:stretch/>
        </p:blipFill>
        <p:spPr>
          <a:xfrm>
            <a:off x="5432431" y="1464217"/>
            <a:ext cx="1236497" cy="1449941"/>
          </a:xfrm>
          <a:prstGeom prst="rect">
            <a:avLst/>
          </a:prstGeom>
        </p:spPr>
      </p:pic>
      <p:pic>
        <p:nvPicPr>
          <p:cNvPr id="39" name="Picture 38">
            <a:extLst>
              <a:ext uri="{FF2B5EF4-FFF2-40B4-BE49-F238E27FC236}">
                <a16:creationId xmlns:a16="http://schemas.microsoft.com/office/drawing/2014/main" id="{F5D18951-384D-46EB-8746-51538FFC7E21}"/>
              </a:ext>
            </a:extLst>
          </p:cNvPr>
          <p:cNvPicPr>
            <a:picLocks noChangeAspect="1"/>
          </p:cNvPicPr>
          <p:nvPr/>
        </p:nvPicPr>
        <p:blipFill rotWithShape="1">
          <a:blip r:embed="rId7">
            <a:clrChange>
              <a:clrFrom>
                <a:srgbClr val="FFFFFF"/>
              </a:clrFrom>
              <a:clrTo>
                <a:srgbClr val="FFFFFF">
                  <a:alpha val="0"/>
                </a:srgbClr>
              </a:clrTo>
            </a:clrChange>
          </a:blip>
          <a:srcRect l="9139" t="21153" r="68741" b="42474"/>
          <a:stretch/>
        </p:blipFill>
        <p:spPr>
          <a:xfrm>
            <a:off x="5373209" y="1549490"/>
            <a:ext cx="1516996" cy="1351172"/>
          </a:xfrm>
          <a:prstGeom prst="rect">
            <a:avLst/>
          </a:prstGeom>
        </p:spPr>
      </p:pic>
      <p:pic>
        <p:nvPicPr>
          <p:cNvPr id="40" name="Picture 39">
            <a:extLst>
              <a:ext uri="{FF2B5EF4-FFF2-40B4-BE49-F238E27FC236}">
                <a16:creationId xmlns:a16="http://schemas.microsoft.com/office/drawing/2014/main" id="{A075B11C-BD82-4293-B323-3D3F155F22FB}"/>
              </a:ext>
            </a:extLst>
          </p:cNvPr>
          <p:cNvPicPr>
            <a:picLocks noChangeAspect="1"/>
          </p:cNvPicPr>
          <p:nvPr/>
        </p:nvPicPr>
        <p:blipFill rotWithShape="1">
          <a:blip r:embed="rId8">
            <a:clrChange>
              <a:clrFrom>
                <a:srgbClr val="FFFFFF"/>
              </a:clrFrom>
              <a:clrTo>
                <a:srgbClr val="FFFFFF">
                  <a:alpha val="0"/>
                </a:srgbClr>
              </a:clrTo>
            </a:clrChange>
          </a:blip>
          <a:srcRect l="9554" t="17436" r="68891" b="44280"/>
          <a:stretch/>
        </p:blipFill>
        <p:spPr>
          <a:xfrm>
            <a:off x="5395997" y="1432515"/>
            <a:ext cx="1478242" cy="1476854"/>
          </a:xfrm>
          <a:prstGeom prst="rect">
            <a:avLst/>
          </a:prstGeom>
        </p:spPr>
      </p:pic>
      <p:pic>
        <p:nvPicPr>
          <p:cNvPr id="41" name="Picture 40">
            <a:extLst>
              <a:ext uri="{FF2B5EF4-FFF2-40B4-BE49-F238E27FC236}">
                <a16:creationId xmlns:a16="http://schemas.microsoft.com/office/drawing/2014/main" id="{9771546F-C371-4677-87F5-4CD1F0EB0337}"/>
              </a:ext>
            </a:extLst>
          </p:cNvPr>
          <p:cNvPicPr>
            <a:picLocks noChangeAspect="1"/>
          </p:cNvPicPr>
          <p:nvPr/>
        </p:nvPicPr>
        <p:blipFill rotWithShape="1">
          <a:blip r:embed="rId9">
            <a:clrChange>
              <a:clrFrom>
                <a:srgbClr val="FFFFFF"/>
              </a:clrFrom>
              <a:clrTo>
                <a:srgbClr val="FFFFFF">
                  <a:alpha val="0"/>
                </a:srgbClr>
              </a:clrTo>
            </a:clrChange>
          </a:blip>
          <a:srcRect l="10130" t="20390" r="72679" b="28049"/>
          <a:stretch/>
        </p:blipFill>
        <p:spPr>
          <a:xfrm>
            <a:off x="5442864" y="1556314"/>
            <a:ext cx="1178959" cy="1989030"/>
          </a:xfrm>
          <a:prstGeom prst="rect">
            <a:avLst/>
          </a:prstGeom>
        </p:spPr>
      </p:pic>
      <p:pic>
        <p:nvPicPr>
          <p:cNvPr id="42" name="Picture 41">
            <a:extLst>
              <a:ext uri="{FF2B5EF4-FFF2-40B4-BE49-F238E27FC236}">
                <a16:creationId xmlns:a16="http://schemas.microsoft.com/office/drawing/2014/main" id="{49F316AE-95CC-4D15-83D3-1D0C9A3E2E83}"/>
              </a:ext>
            </a:extLst>
          </p:cNvPr>
          <p:cNvPicPr>
            <a:picLocks noChangeAspect="1"/>
          </p:cNvPicPr>
          <p:nvPr/>
        </p:nvPicPr>
        <p:blipFill rotWithShape="1">
          <a:blip r:embed="rId10">
            <a:clrChange>
              <a:clrFrom>
                <a:srgbClr val="FFFFFF"/>
              </a:clrFrom>
              <a:clrTo>
                <a:srgbClr val="FFFFFF">
                  <a:alpha val="0"/>
                </a:srgbClr>
              </a:clrTo>
            </a:clrChange>
          </a:blip>
          <a:srcRect l="10858" t="20974" r="68699" b="27060"/>
          <a:stretch/>
        </p:blipFill>
        <p:spPr>
          <a:xfrm>
            <a:off x="5488972" y="1571921"/>
            <a:ext cx="1401981" cy="2004630"/>
          </a:xfrm>
          <a:prstGeom prst="rect">
            <a:avLst/>
          </a:prstGeom>
        </p:spPr>
      </p:pic>
      <p:pic>
        <p:nvPicPr>
          <p:cNvPr id="43" name="Picture 42">
            <a:extLst>
              <a:ext uri="{FF2B5EF4-FFF2-40B4-BE49-F238E27FC236}">
                <a16:creationId xmlns:a16="http://schemas.microsoft.com/office/drawing/2014/main" id="{74A084B9-2625-47FF-9E57-D075BB647637}"/>
              </a:ext>
            </a:extLst>
          </p:cNvPr>
          <p:cNvPicPr>
            <a:picLocks noChangeAspect="1"/>
          </p:cNvPicPr>
          <p:nvPr/>
        </p:nvPicPr>
        <p:blipFill rotWithShape="1">
          <a:blip r:embed="rId11">
            <a:clrChange>
              <a:clrFrom>
                <a:srgbClr val="FFFFFF"/>
              </a:clrFrom>
              <a:clrTo>
                <a:srgbClr val="FFFFFF">
                  <a:alpha val="0"/>
                </a:srgbClr>
              </a:clrTo>
            </a:clrChange>
          </a:blip>
          <a:srcRect l="8738" t="15531" r="61968" b="27326"/>
          <a:stretch/>
        </p:blipFill>
        <p:spPr>
          <a:xfrm>
            <a:off x="5350364" y="1363370"/>
            <a:ext cx="2008983" cy="2204363"/>
          </a:xfrm>
          <a:prstGeom prst="rect">
            <a:avLst/>
          </a:prstGeom>
        </p:spPr>
      </p:pic>
    </p:spTree>
    <p:extLst>
      <p:ext uri="{BB962C8B-B14F-4D97-AF65-F5344CB8AC3E}">
        <p14:creationId xmlns:p14="http://schemas.microsoft.com/office/powerpoint/2010/main" val="79634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8"/>
                                        </p:tgtEl>
                                        <p:attrNameLst>
                                          <p:attrName>style.visibility</p:attrName>
                                        </p:attrNameLst>
                                      </p:cBhvr>
                                      <p:to>
                                        <p:strVal val="visible"/>
                                      </p:to>
                                    </p:set>
                                  </p:childTnLst>
                                </p:cTn>
                              </p:par>
                            </p:childTnLst>
                          </p:cTn>
                        </p:par>
                        <p:par>
                          <p:cTn id="10" fill="hold">
                            <p:stCondLst>
                              <p:cond delay="500"/>
                            </p:stCondLst>
                            <p:childTnLst>
                              <p:par>
                                <p:cTn id="11" presetID="1" presetClass="exit" presetSubtype="0" fill="hold" nodeType="afterEffect">
                                  <p:stCondLst>
                                    <p:cond delay="500"/>
                                  </p:stCondLst>
                                  <p:childTnLst>
                                    <p:set>
                                      <p:cBhvr>
                                        <p:cTn id="12" dur="1" fill="hold">
                                          <p:stCondLst>
                                            <p:cond delay="0"/>
                                          </p:stCondLst>
                                        </p:cTn>
                                        <p:tgtEl>
                                          <p:spTgt spid="38"/>
                                        </p:tgtEl>
                                        <p:attrNameLst>
                                          <p:attrName>style.visibility</p:attrName>
                                        </p:attrNameLst>
                                      </p:cBhvr>
                                      <p:to>
                                        <p:strVal val="hidden"/>
                                      </p:to>
                                    </p:set>
                                  </p:childTnLst>
                                </p:cTn>
                              </p:par>
                              <p:par>
                                <p:cTn id="13" presetID="1" presetClass="entr" presetSubtype="0" fill="hold" nodeType="withEffect">
                                  <p:stCondLst>
                                    <p:cond delay="500"/>
                                  </p:stCondLst>
                                  <p:childTnLst>
                                    <p:set>
                                      <p:cBhvr>
                                        <p:cTn id="14" dur="1" fill="hold">
                                          <p:stCondLst>
                                            <p:cond delay="0"/>
                                          </p:stCondLst>
                                        </p:cTn>
                                        <p:tgtEl>
                                          <p:spTgt spid="39"/>
                                        </p:tgtEl>
                                        <p:attrNameLst>
                                          <p:attrName>style.visibility</p:attrName>
                                        </p:attrNameLst>
                                      </p:cBhvr>
                                      <p:to>
                                        <p:strVal val="visible"/>
                                      </p:to>
                                    </p:set>
                                  </p:childTnLst>
                                </p:cTn>
                              </p:par>
                            </p:childTnLst>
                          </p:cTn>
                        </p:par>
                        <p:par>
                          <p:cTn id="15" fill="hold">
                            <p:stCondLst>
                              <p:cond delay="1000"/>
                            </p:stCondLst>
                            <p:childTnLst>
                              <p:par>
                                <p:cTn id="16" presetID="1" presetClass="exit" presetSubtype="0" fill="hold" nodeType="afterEffect">
                                  <p:stCondLst>
                                    <p:cond delay="500"/>
                                  </p:stCondLst>
                                  <p:childTnLst>
                                    <p:set>
                                      <p:cBhvr>
                                        <p:cTn id="17" dur="1" fill="hold">
                                          <p:stCondLst>
                                            <p:cond delay="0"/>
                                          </p:stCondLst>
                                        </p:cTn>
                                        <p:tgtEl>
                                          <p:spTgt spid="39"/>
                                        </p:tgtEl>
                                        <p:attrNameLst>
                                          <p:attrName>style.visibility</p:attrName>
                                        </p:attrNameLst>
                                      </p:cBhvr>
                                      <p:to>
                                        <p:strVal val="hidden"/>
                                      </p:to>
                                    </p:set>
                                  </p:childTnLst>
                                </p:cTn>
                              </p:par>
                              <p:par>
                                <p:cTn id="18" presetID="1" presetClass="entr" presetSubtype="0" fill="hold" nodeType="withEffect">
                                  <p:stCondLst>
                                    <p:cond delay="500"/>
                                  </p:stCondLst>
                                  <p:childTnLst>
                                    <p:set>
                                      <p:cBhvr>
                                        <p:cTn id="19" dur="1" fill="hold">
                                          <p:stCondLst>
                                            <p:cond delay="0"/>
                                          </p:stCondLst>
                                        </p:cTn>
                                        <p:tgtEl>
                                          <p:spTgt spid="40"/>
                                        </p:tgtEl>
                                        <p:attrNameLst>
                                          <p:attrName>style.visibility</p:attrName>
                                        </p:attrNameLst>
                                      </p:cBhvr>
                                      <p:to>
                                        <p:strVal val="visible"/>
                                      </p:to>
                                    </p:set>
                                  </p:childTnLst>
                                </p:cTn>
                              </p:par>
                            </p:childTnLst>
                          </p:cTn>
                        </p:par>
                        <p:par>
                          <p:cTn id="20" fill="hold">
                            <p:stCondLst>
                              <p:cond delay="1500"/>
                            </p:stCondLst>
                            <p:childTnLst>
                              <p:par>
                                <p:cTn id="21" presetID="1" presetClass="exit" presetSubtype="0" fill="hold" nodeType="afterEffect">
                                  <p:stCondLst>
                                    <p:cond delay="500"/>
                                  </p:stCondLst>
                                  <p:childTnLst>
                                    <p:set>
                                      <p:cBhvr>
                                        <p:cTn id="22" dur="1" fill="hold">
                                          <p:stCondLst>
                                            <p:cond delay="0"/>
                                          </p:stCondLst>
                                        </p:cTn>
                                        <p:tgtEl>
                                          <p:spTgt spid="40"/>
                                        </p:tgtEl>
                                        <p:attrNameLst>
                                          <p:attrName>style.visibility</p:attrName>
                                        </p:attrNameLst>
                                      </p:cBhvr>
                                      <p:to>
                                        <p:strVal val="hidden"/>
                                      </p:to>
                                    </p:set>
                                  </p:childTnLst>
                                </p:cTn>
                              </p:par>
                              <p:par>
                                <p:cTn id="23" presetID="1" presetClass="entr" presetSubtype="0" fill="hold" nodeType="withEffect">
                                  <p:stCondLst>
                                    <p:cond delay="500"/>
                                  </p:stCondLst>
                                  <p:childTnLst>
                                    <p:set>
                                      <p:cBhvr>
                                        <p:cTn id="24" dur="1" fill="hold">
                                          <p:stCondLst>
                                            <p:cond delay="0"/>
                                          </p:stCondLst>
                                        </p:cTn>
                                        <p:tgtEl>
                                          <p:spTgt spid="41"/>
                                        </p:tgtEl>
                                        <p:attrNameLst>
                                          <p:attrName>style.visibility</p:attrName>
                                        </p:attrNameLst>
                                      </p:cBhvr>
                                      <p:to>
                                        <p:strVal val="visible"/>
                                      </p:to>
                                    </p:set>
                                  </p:childTnLst>
                                </p:cTn>
                              </p:par>
                            </p:childTnLst>
                          </p:cTn>
                        </p:par>
                        <p:par>
                          <p:cTn id="25" fill="hold">
                            <p:stCondLst>
                              <p:cond delay="2000"/>
                            </p:stCondLst>
                            <p:childTnLst>
                              <p:par>
                                <p:cTn id="26" presetID="1" presetClass="exit" presetSubtype="0" fill="hold" nodeType="afterEffect">
                                  <p:stCondLst>
                                    <p:cond delay="500"/>
                                  </p:stCondLst>
                                  <p:childTnLst>
                                    <p:set>
                                      <p:cBhvr>
                                        <p:cTn id="27" dur="1" fill="hold">
                                          <p:stCondLst>
                                            <p:cond delay="0"/>
                                          </p:stCondLst>
                                        </p:cTn>
                                        <p:tgtEl>
                                          <p:spTgt spid="41"/>
                                        </p:tgtEl>
                                        <p:attrNameLst>
                                          <p:attrName>style.visibility</p:attrName>
                                        </p:attrNameLst>
                                      </p:cBhvr>
                                      <p:to>
                                        <p:strVal val="hidden"/>
                                      </p:to>
                                    </p:set>
                                  </p:childTnLst>
                                </p:cTn>
                              </p:par>
                              <p:par>
                                <p:cTn id="28" presetID="1" presetClass="entr" presetSubtype="0" fill="hold" nodeType="withEffect">
                                  <p:stCondLst>
                                    <p:cond delay="500"/>
                                  </p:stCondLst>
                                  <p:childTnLst>
                                    <p:set>
                                      <p:cBhvr>
                                        <p:cTn id="29" dur="1" fill="hold">
                                          <p:stCondLst>
                                            <p:cond delay="0"/>
                                          </p:stCondLst>
                                        </p:cTn>
                                        <p:tgtEl>
                                          <p:spTgt spid="42"/>
                                        </p:tgtEl>
                                        <p:attrNameLst>
                                          <p:attrName>style.visibility</p:attrName>
                                        </p:attrNameLst>
                                      </p:cBhvr>
                                      <p:to>
                                        <p:strVal val="visible"/>
                                      </p:to>
                                    </p:set>
                                  </p:childTnLst>
                                </p:cTn>
                              </p:par>
                            </p:childTnLst>
                          </p:cTn>
                        </p:par>
                        <p:par>
                          <p:cTn id="30" fill="hold">
                            <p:stCondLst>
                              <p:cond delay="2500"/>
                            </p:stCondLst>
                            <p:childTnLst>
                              <p:par>
                                <p:cTn id="31" presetID="1" presetClass="exit" presetSubtype="0" fill="hold" nodeType="afterEffect">
                                  <p:stCondLst>
                                    <p:cond delay="500"/>
                                  </p:stCondLst>
                                  <p:childTnLst>
                                    <p:set>
                                      <p:cBhvr>
                                        <p:cTn id="32" dur="1" fill="hold">
                                          <p:stCondLst>
                                            <p:cond delay="0"/>
                                          </p:stCondLst>
                                        </p:cTn>
                                        <p:tgtEl>
                                          <p:spTgt spid="42"/>
                                        </p:tgtEl>
                                        <p:attrNameLst>
                                          <p:attrName>style.visibility</p:attrName>
                                        </p:attrNameLst>
                                      </p:cBhvr>
                                      <p:to>
                                        <p:strVal val="hidden"/>
                                      </p:to>
                                    </p:set>
                                  </p:childTnLst>
                                </p:cTn>
                              </p:par>
                              <p:par>
                                <p:cTn id="33" presetID="1" presetClass="entr" presetSubtype="0" fill="hold" nodeType="withEffect">
                                  <p:stCondLst>
                                    <p:cond delay="500"/>
                                  </p:stCondLst>
                                  <p:childTnLst>
                                    <p:set>
                                      <p:cBhvr>
                                        <p:cTn id="34" dur="1" fill="hold">
                                          <p:stCondLst>
                                            <p:cond delay="0"/>
                                          </p:stCondLst>
                                        </p:cTn>
                                        <p:tgtEl>
                                          <p:spTgt spid="43"/>
                                        </p:tgtEl>
                                        <p:attrNameLst>
                                          <p:attrName>style.visibility</p:attrName>
                                        </p:attrNameLst>
                                      </p:cBhvr>
                                      <p:to>
                                        <p:strVal val="visible"/>
                                      </p:to>
                                    </p:set>
                                  </p:childTnLst>
                                </p:cTn>
                              </p:par>
                            </p:childTnLst>
                          </p:cTn>
                        </p:par>
                        <p:par>
                          <p:cTn id="35" fill="hold">
                            <p:stCondLst>
                              <p:cond delay="3000"/>
                            </p:stCondLst>
                            <p:childTnLst>
                              <p:par>
                                <p:cTn id="36" presetID="1" presetClass="exit" presetSubtype="0" fill="hold" nodeType="afterEffect">
                                  <p:stCondLst>
                                    <p:cond delay="500"/>
                                  </p:stCondLst>
                                  <p:childTnLst>
                                    <p:set>
                                      <p:cBhvr>
                                        <p:cTn id="37" dur="1" fill="hold">
                                          <p:stCondLst>
                                            <p:cond delay="0"/>
                                          </p:stCondLst>
                                        </p:cTn>
                                        <p:tgtEl>
                                          <p:spTgt spid="43"/>
                                        </p:tgtEl>
                                        <p:attrNameLst>
                                          <p:attrName>style.visibility</p:attrName>
                                        </p:attrNameLst>
                                      </p:cBhvr>
                                      <p:to>
                                        <p:strVal val="hidden"/>
                                      </p:to>
                                    </p:set>
                                  </p:childTnLst>
                                </p:cTn>
                              </p:par>
                              <p:par>
                                <p:cTn id="38" presetID="1" presetClass="entr" presetSubtype="0" fill="hold" nodeType="withEffect">
                                  <p:stCondLst>
                                    <p:cond delay="50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3500"/>
                            </p:stCondLst>
                            <p:childTnLst>
                              <p:par>
                                <p:cTn id="41" presetID="1" presetClass="exit" presetSubtype="0" fill="hold" nodeType="afterEffect">
                                  <p:stCondLst>
                                    <p:cond delay="500"/>
                                  </p:stCondLst>
                                  <p:childTnLst>
                                    <p:set>
                                      <p:cBhvr>
                                        <p:cTn id="42"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3826D-97D4-21C5-625D-B85B47EAD463}"/>
              </a:ext>
            </a:extLst>
          </p:cNvPr>
          <p:cNvSpPr>
            <a:spLocks noGrp="1"/>
          </p:cNvSpPr>
          <p:nvPr>
            <p:ph idx="1"/>
          </p:nvPr>
        </p:nvSpPr>
        <p:spPr>
          <a:xfrm>
            <a:off x="755576" y="915566"/>
            <a:ext cx="7931224" cy="3394472"/>
          </a:xfrm>
        </p:spPr>
        <p:txBody>
          <a:bodyPr/>
          <a:lstStyle/>
          <a:p>
            <a:pPr>
              <a:spcAft>
                <a:spcPts val="1800"/>
              </a:spcAft>
            </a:pPr>
            <a:r>
              <a:rPr lang="en-US" sz="2000" dirty="0"/>
              <a:t>TFM Envelope image is obtained from the magnitude of the summed analytic signals (from </a:t>
            </a:r>
            <a:r>
              <a:rPr lang="en-US" sz="2000" b="1" dirty="0">
                <a:solidFill>
                  <a:srgbClr val="0055A5"/>
                </a:solidFill>
              </a:rPr>
              <a:t>Hilbert transform</a:t>
            </a:r>
            <a:r>
              <a:rPr lang="en-US" sz="2000" dirty="0"/>
              <a:t>)</a:t>
            </a:r>
          </a:p>
          <a:p>
            <a:pPr>
              <a:spcAft>
                <a:spcPts val="1800"/>
              </a:spcAft>
            </a:pPr>
            <a:r>
              <a:rPr lang="en-US" sz="2000" dirty="0"/>
              <a:t>Image looks like </a:t>
            </a:r>
            <a:r>
              <a:rPr lang="en-US" sz="2000" b="1" dirty="0">
                <a:solidFill>
                  <a:srgbClr val="0055A5"/>
                </a:solidFill>
              </a:rPr>
              <a:t>PA UT with smoothing </a:t>
            </a:r>
            <a:r>
              <a:rPr lang="en-US" sz="2000" dirty="0"/>
              <a:t>filter applied</a:t>
            </a:r>
          </a:p>
          <a:p>
            <a:pPr>
              <a:spcAft>
                <a:spcPts val="1800"/>
              </a:spcAft>
            </a:pPr>
            <a:r>
              <a:rPr lang="en-US" sz="2000" dirty="0"/>
              <a:t>Allows to obtain the </a:t>
            </a:r>
            <a:r>
              <a:rPr lang="en-US" sz="2000" b="1" dirty="0">
                <a:solidFill>
                  <a:srgbClr val="0055A5"/>
                </a:solidFill>
              </a:rPr>
              <a:t>same Amplitude Fidelity</a:t>
            </a:r>
            <a:r>
              <a:rPr lang="en-US" sz="2000" dirty="0"/>
              <a:t>, while using </a:t>
            </a:r>
            <a:r>
              <a:rPr lang="en-US" sz="2000" b="1" dirty="0">
                <a:solidFill>
                  <a:srgbClr val="0055A5"/>
                </a:solidFill>
              </a:rPr>
              <a:t>larger pixel </a:t>
            </a:r>
            <a:r>
              <a:rPr lang="en-US" sz="2000" dirty="0"/>
              <a:t>size </a:t>
            </a:r>
          </a:p>
          <a:p>
            <a:pPr>
              <a:spcAft>
                <a:spcPts val="1800"/>
              </a:spcAft>
            </a:pPr>
            <a:r>
              <a:rPr lang="en-US" sz="2000" dirty="0"/>
              <a:t>Benefits:</a:t>
            </a:r>
          </a:p>
          <a:p>
            <a:pPr lvl="1"/>
            <a:r>
              <a:rPr lang="en-US" sz="1600" b="1" dirty="0">
                <a:solidFill>
                  <a:srgbClr val="0055A5"/>
                </a:solidFill>
              </a:rPr>
              <a:t>Increased scanning speed</a:t>
            </a:r>
            <a:r>
              <a:rPr lang="en-US" sz="1600" i="1" dirty="0">
                <a:solidFill>
                  <a:srgbClr val="0057A7"/>
                </a:solidFill>
              </a:rPr>
              <a:t> </a:t>
            </a:r>
            <a:r>
              <a:rPr lang="en-US" sz="1600" dirty="0"/>
              <a:t>(reduced frame size)</a:t>
            </a:r>
            <a:endParaRPr lang="fr-CA" sz="1600" dirty="0"/>
          </a:p>
          <a:p>
            <a:pPr lvl="1"/>
            <a:r>
              <a:rPr lang="en-US" sz="1600" dirty="0"/>
              <a:t>Enhanced </a:t>
            </a:r>
            <a:r>
              <a:rPr lang="en-US" sz="1600" b="1" dirty="0">
                <a:solidFill>
                  <a:srgbClr val="0055A5"/>
                </a:solidFill>
              </a:rPr>
              <a:t>image quality</a:t>
            </a:r>
          </a:p>
          <a:p>
            <a:endParaRPr lang="en-CA" sz="2400" dirty="0"/>
          </a:p>
        </p:txBody>
      </p:sp>
      <p:sp>
        <p:nvSpPr>
          <p:cNvPr id="3" name="TextBox 2">
            <a:extLst>
              <a:ext uri="{FF2B5EF4-FFF2-40B4-BE49-F238E27FC236}">
                <a16:creationId xmlns:a16="http://schemas.microsoft.com/office/drawing/2014/main" id="{46574B1D-D8AC-4DFA-AC9A-25D496687235}"/>
              </a:ext>
            </a:extLst>
          </p:cNvPr>
          <p:cNvSpPr txBox="1"/>
          <p:nvPr/>
        </p:nvSpPr>
        <p:spPr>
          <a:xfrm>
            <a:off x="755576" y="195486"/>
            <a:ext cx="7931224" cy="523220"/>
          </a:xfrm>
          <a:prstGeom prst="rect">
            <a:avLst/>
          </a:prstGeom>
          <a:noFill/>
        </p:spPr>
        <p:txBody>
          <a:bodyPr wrap="square" rtlCol="0">
            <a:spAutoFit/>
          </a:bodyPr>
          <a:lstStyle/>
          <a:p>
            <a:r>
              <a:rPr lang="fr-CA" sz="2800" dirty="0"/>
              <a:t>Live TFM </a:t>
            </a:r>
            <a:r>
              <a:rPr lang="fr-CA" sz="2800" dirty="0" err="1"/>
              <a:t>Envelope</a:t>
            </a:r>
            <a:r>
              <a:rPr lang="fr-CA" sz="2800" dirty="0"/>
              <a:t> – Principles &amp; </a:t>
            </a:r>
            <a:r>
              <a:rPr lang="fr-CA" sz="2800" dirty="0" err="1"/>
              <a:t>Benefits</a:t>
            </a:r>
            <a:endParaRPr lang="en-US" sz="2800" dirty="0"/>
          </a:p>
        </p:txBody>
      </p:sp>
    </p:spTree>
    <p:extLst>
      <p:ext uri="{BB962C8B-B14F-4D97-AF65-F5344CB8AC3E}">
        <p14:creationId xmlns:p14="http://schemas.microsoft.com/office/powerpoint/2010/main" val="144155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3826D-97D4-21C5-625D-B85B47EAD463}"/>
              </a:ext>
            </a:extLst>
          </p:cNvPr>
          <p:cNvSpPr>
            <a:spLocks noGrp="1"/>
          </p:cNvSpPr>
          <p:nvPr>
            <p:ph idx="1"/>
          </p:nvPr>
        </p:nvSpPr>
        <p:spPr>
          <a:xfrm>
            <a:off x="755576" y="915566"/>
            <a:ext cx="5760640" cy="1944216"/>
          </a:xfrm>
        </p:spPr>
        <p:txBody>
          <a:bodyPr/>
          <a:lstStyle/>
          <a:p>
            <a:pPr>
              <a:spcAft>
                <a:spcPts val="1200"/>
              </a:spcAft>
            </a:pPr>
            <a:r>
              <a:rPr lang="en-US" sz="1800" dirty="0" err="1"/>
              <a:t>Eddyfi’s</a:t>
            </a:r>
            <a:r>
              <a:rPr lang="en-US" sz="1800" dirty="0"/>
              <a:t> newest </a:t>
            </a:r>
            <a:r>
              <a:rPr lang="en-US" sz="1800" b="1" dirty="0">
                <a:solidFill>
                  <a:srgbClr val="0055A5"/>
                </a:solidFill>
              </a:rPr>
              <a:t>compact PA UT system</a:t>
            </a:r>
            <a:r>
              <a:rPr lang="en-US" sz="1800" dirty="0"/>
              <a:t>, offering very high performance for the most challenging inspections</a:t>
            </a:r>
          </a:p>
          <a:p>
            <a:pPr>
              <a:spcAft>
                <a:spcPts val="1200"/>
              </a:spcAft>
            </a:pPr>
            <a:r>
              <a:rPr lang="en-US" sz="1800" dirty="0"/>
              <a:t>High-speed data transfer : up to 150 MB/s  for FMC raw data, PA UT data, live TFM and live PWI</a:t>
            </a:r>
          </a:p>
          <a:p>
            <a:endParaRPr lang="en-CA" sz="2400" dirty="0"/>
          </a:p>
        </p:txBody>
      </p:sp>
      <p:pic>
        <p:nvPicPr>
          <p:cNvPr id="4" name="Picture 3" descr="Logo&#10;&#10;Description automatically generated">
            <a:extLst>
              <a:ext uri="{FF2B5EF4-FFF2-40B4-BE49-F238E27FC236}">
                <a16:creationId xmlns:a16="http://schemas.microsoft.com/office/drawing/2014/main" id="{ADC7A9AC-84CB-4D6D-98C3-BB51D87C3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79" y="73601"/>
            <a:ext cx="2829385" cy="884589"/>
          </a:xfrm>
          <a:prstGeom prst="rect">
            <a:avLst/>
          </a:prstGeom>
        </p:spPr>
      </p:pic>
      <p:pic>
        <p:nvPicPr>
          <p:cNvPr id="7" name="Picture 6">
            <a:extLst>
              <a:ext uri="{FF2B5EF4-FFF2-40B4-BE49-F238E27FC236}">
                <a16:creationId xmlns:a16="http://schemas.microsoft.com/office/drawing/2014/main" id="{7412DBD9-E243-46B3-92EF-D98DEDB22E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86" t="28022" r="22627" b="22463"/>
          <a:stretch/>
        </p:blipFill>
        <p:spPr>
          <a:xfrm>
            <a:off x="6418602" y="2715766"/>
            <a:ext cx="2689902" cy="1568814"/>
          </a:xfrm>
          <a:prstGeom prst="rect">
            <a:avLst/>
          </a:prstGeom>
        </p:spPr>
      </p:pic>
      <p:pic>
        <p:nvPicPr>
          <p:cNvPr id="8" name="Picture 7" descr="A picture containing text, electronics, computer, monitor&#10;&#10;Description automatically generated">
            <a:extLst>
              <a:ext uri="{FF2B5EF4-FFF2-40B4-BE49-F238E27FC236}">
                <a16:creationId xmlns:a16="http://schemas.microsoft.com/office/drawing/2014/main" id="{EE64441E-1ACB-4270-9AE4-AED57838EEFA}"/>
              </a:ext>
            </a:extLst>
          </p:cNvPr>
          <p:cNvPicPr>
            <a:picLocks noChangeAspect="1"/>
          </p:cNvPicPr>
          <p:nvPr/>
        </p:nvPicPr>
        <p:blipFill>
          <a:blip r:embed="rId5"/>
          <a:stretch>
            <a:fillRect/>
          </a:stretch>
        </p:blipFill>
        <p:spPr>
          <a:xfrm>
            <a:off x="6588224" y="488767"/>
            <a:ext cx="2137703" cy="2010975"/>
          </a:xfrm>
          <a:prstGeom prst="rect">
            <a:avLst/>
          </a:prstGeom>
        </p:spPr>
      </p:pic>
      <p:sp>
        <p:nvSpPr>
          <p:cNvPr id="9" name="Content Placeholder 1">
            <a:extLst>
              <a:ext uri="{FF2B5EF4-FFF2-40B4-BE49-F238E27FC236}">
                <a16:creationId xmlns:a16="http://schemas.microsoft.com/office/drawing/2014/main" id="{51AF1736-5BA8-49DA-B51D-FC7E1C29B216}"/>
              </a:ext>
            </a:extLst>
          </p:cNvPr>
          <p:cNvSpPr txBox="1">
            <a:spLocks/>
          </p:cNvSpPr>
          <p:nvPr/>
        </p:nvSpPr>
        <p:spPr>
          <a:xfrm>
            <a:off x="755576" y="2931790"/>
            <a:ext cx="5472608" cy="2304256"/>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Aft>
                <a:spcPts val="1200"/>
              </a:spcAft>
            </a:pPr>
            <a:r>
              <a:rPr lang="en-US" sz="1800" dirty="0"/>
              <a:t>PA UT 64/128PR + 2 UT (TOFD)</a:t>
            </a:r>
          </a:p>
          <a:p>
            <a:pPr>
              <a:spcAft>
                <a:spcPts val="1200"/>
              </a:spcAft>
            </a:pPr>
            <a:r>
              <a:rPr lang="en-US" sz="1800" dirty="0"/>
              <a:t>Rugged casing</a:t>
            </a:r>
          </a:p>
          <a:p>
            <a:pPr>
              <a:spcAft>
                <a:spcPts val="1200"/>
              </a:spcAft>
            </a:pPr>
            <a:r>
              <a:rPr lang="en-US" sz="1800" dirty="0"/>
              <a:t>No air intake, IP65 rating design</a:t>
            </a:r>
          </a:p>
          <a:p>
            <a:pPr>
              <a:spcAft>
                <a:spcPts val="1200"/>
              </a:spcAft>
            </a:pPr>
            <a:r>
              <a:rPr lang="en-US" sz="1800" dirty="0"/>
              <a:t>Powered by </a:t>
            </a:r>
            <a:r>
              <a:rPr lang="en-US" sz="1800" b="1" dirty="0" err="1">
                <a:solidFill>
                  <a:srgbClr val="0055A5"/>
                </a:solidFill>
              </a:rPr>
              <a:t>UltraVision</a:t>
            </a:r>
            <a:r>
              <a:rPr lang="en-US" sz="1800" b="1" dirty="0">
                <a:solidFill>
                  <a:srgbClr val="0055A5"/>
                </a:solidFill>
              </a:rPr>
              <a:t> Classic</a:t>
            </a:r>
          </a:p>
          <a:p>
            <a:pPr marL="109728" indent="0">
              <a:buNone/>
            </a:pPr>
            <a:endParaRPr lang="en-CA" sz="2400" dirty="0"/>
          </a:p>
        </p:txBody>
      </p:sp>
    </p:spTree>
    <p:extLst>
      <p:ext uri="{BB962C8B-B14F-4D97-AF65-F5344CB8AC3E}">
        <p14:creationId xmlns:p14="http://schemas.microsoft.com/office/powerpoint/2010/main" val="3071692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C566E4D2-A63B-0146-9C4C-D2459D26BBB1}" vid="{4A41674D-0E16-9E43-9ECF-DA01B1641A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1147</TotalTime>
  <Words>3686</Words>
  <Application>Microsoft Office PowerPoint</Application>
  <PresentationFormat>On-screen Show (16:9)</PresentationFormat>
  <Paragraphs>417</Paragraphs>
  <Slides>26</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Courier New</vt:lpstr>
      <vt:lpstr>Lucida Sans Unicode</vt:lpstr>
      <vt:lpstr>Verdana</vt:lpstr>
      <vt:lpstr>Wingdings 2</vt:lpstr>
      <vt:lpstr>Wingdings 3</vt:lpstr>
      <vt:lpstr>Concourse</vt:lpstr>
      <vt:lpstr>1_Conception personnalisée</vt:lpstr>
      <vt:lpstr>Inspection Techniques and Application Solutions Supported by New Generation PA UT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memberservices</dc:creator>
  <cp:lastModifiedBy>Guy Maes</cp:lastModifiedBy>
  <cp:revision>68</cp:revision>
  <dcterms:created xsi:type="dcterms:W3CDTF">2016-09-20T16:46:36Z</dcterms:created>
  <dcterms:modified xsi:type="dcterms:W3CDTF">2022-05-10T13:59:29Z</dcterms:modified>
</cp:coreProperties>
</file>