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9"/>
  </p:notesMasterIdLst>
  <p:sldIdLst>
    <p:sldId id="256" r:id="rId2"/>
    <p:sldId id="263" r:id="rId3"/>
    <p:sldId id="324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265" r:id="rId14"/>
    <p:sldId id="264" r:id="rId15"/>
    <p:sldId id="282" r:id="rId16"/>
    <p:sldId id="283" r:id="rId17"/>
    <p:sldId id="323" r:id="rId18"/>
    <p:sldId id="272" r:id="rId19"/>
    <p:sldId id="273" r:id="rId20"/>
    <p:sldId id="274" r:id="rId21"/>
    <p:sldId id="275" r:id="rId22"/>
    <p:sldId id="276" r:id="rId23"/>
    <p:sldId id="277" r:id="rId24"/>
    <p:sldId id="287" r:id="rId25"/>
    <p:sldId id="289" r:id="rId26"/>
    <p:sldId id="290" r:id="rId27"/>
    <p:sldId id="291" r:id="rId28"/>
    <p:sldId id="292" r:id="rId29"/>
    <p:sldId id="288" r:id="rId30"/>
    <p:sldId id="278" r:id="rId31"/>
    <p:sldId id="294" r:id="rId32"/>
    <p:sldId id="295" r:id="rId33"/>
    <p:sldId id="296" r:id="rId34"/>
    <p:sldId id="297" r:id="rId35"/>
    <p:sldId id="298" r:id="rId36"/>
    <p:sldId id="293" r:id="rId37"/>
    <p:sldId id="299" r:id="rId38"/>
    <p:sldId id="300" r:id="rId39"/>
    <p:sldId id="301" r:id="rId40"/>
    <p:sldId id="302" r:id="rId41"/>
    <p:sldId id="303" r:id="rId42"/>
    <p:sldId id="304" r:id="rId43"/>
    <p:sldId id="279" r:id="rId44"/>
    <p:sldId id="280" r:id="rId45"/>
    <p:sldId id="281" r:id="rId46"/>
    <p:sldId id="284" r:id="rId47"/>
    <p:sldId id="285" r:id="rId48"/>
    <p:sldId id="286" r:id="rId49"/>
    <p:sldId id="266" r:id="rId50"/>
    <p:sldId id="267" r:id="rId51"/>
    <p:sldId id="268" r:id="rId52"/>
    <p:sldId id="269" r:id="rId53"/>
    <p:sldId id="270" r:id="rId54"/>
    <p:sldId id="305" r:id="rId55"/>
    <p:sldId id="309" r:id="rId56"/>
    <p:sldId id="308" r:id="rId57"/>
    <p:sldId id="310" r:id="rId58"/>
    <p:sldId id="311" r:id="rId59"/>
    <p:sldId id="312" r:id="rId60"/>
    <p:sldId id="318" r:id="rId61"/>
    <p:sldId id="313" r:id="rId62"/>
    <p:sldId id="319" r:id="rId63"/>
    <p:sldId id="321" r:id="rId64"/>
    <p:sldId id="322" r:id="rId65"/>
    <p:sldId id="320" r:id="rId66"/>
    <p:sldId id="334" r:id="rId67"/>
    <p:sldId id="317" r:id="rId6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507803D-B773-481C-A64F-5ECC51CFBCD7}">
          <p14:sldIdLst>
            <p14:sldId id="256"/>
            <p14:sldId id="26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265"/>
            <p14:sldId id="264"/>
            <p14:sldId id="282"/>
            <p14:sldId id="283"/>
            <p14:sldId id="323"/>
            <p14:sldId id="272"/>
            <p14:sldId id="273"/>
            <p14:sldId id="274"/>
            <p14:sldId id="275"/>
            <p14:sldId id="276"/>
            <p14:sldId id="277"/>
            <p14:sldId id="287"/>
            <p14:sldId id="289"/>
            <p14:sldId id="290"/>
            <p14:sldId id="291"/>
            <p14:sldId id="292"/>
            <p14:sldId id="288"/>
            <p14:sldId id="278"/>
            <p14:sldId id="294"/>
            <p14:sldId id="295"/>
            <p14:sldId id="296"/>
            <p14:sldId id="297"/>
            <p14:sldId id="298"/>
            <p14:sldId id="293"/>
            <p14:sldId id="299"/>
            <p14:sldId id="300"/>
            <p14:sldId id="301"/>
            <p14:sldId id="302"/>
            <p14:sldId id="303"/>
            <p14:sldId id="304"/>
            <p14:sldId id="279"/>
            <p14:sldId id="280"/>
            <p14:sldId id="281"/>
            <p14:sldId id="284"/>
            <p14:sldId id="285"/>
            <p14:sldId id="286"/>
            <p14:sldId id="266"/>
            <p14:sldId id="267"/>
            <p14:sldId id="268"/>
            <p14:sldId id="269"/>
            <p14:sldId id="270"/>
            <p14:sldId id="305"/>
            <p14:sldId id="309"/>
            <p14:sldId id="308"/>
            <p14:sldId id="310"/>
            <p14:sldId id="311"/>
            <p14:sldId id="312"/>
            <p14:sldId id="318"/>
            <p14:sldId id="313"/>
            <p14:sldId id="319"/>
            <p14:sldId id="321"/>
            <p14:sldId id="322"/>
            <p14:sldId id="320"/>
            <p14:sldId id="334"/>
            <p14:sldId id="3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55A5"/>
    <a:srgbClr val="EE2D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84" autoAdjust="0"/>
    <p:restoredTop sz="94125" autoAdjust="0"/>
  </p:normalViewPr>
  <p:slideViewPr>
    <p:cSldViewPr showGuides="1">
      <p:cViewPr varScale="1">
        <p:scale>
          <a:sx n="139" d="100"/>
          <a:sy n="139" d="100"/>
        </p:scale>
        <p:origin x="1122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7DAB8-277C-4CB4-A3A5-E7F4A10639B1}" type="datetimeFigureOut">
              <a:rPr lang="en-CA" smtClean="0"/>
              <a:t>2022-05-09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D08DD-5A7E-4456-B067-9000A0048D9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8494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658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884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8069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3067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7562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9921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14758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2217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00479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94147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5817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02542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1789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58691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68183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78023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8907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33192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29547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70042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27197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5074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99539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04349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34289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73303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70536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27140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62244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96618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42141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48807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0299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82674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25361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40561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20860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13199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11015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0791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70521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82134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92451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1894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849568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61572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5715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592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6197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7389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8847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 hasCustomPrompt="1"/>
          </p:nvPr>
        </p:nvSpPr>
        <p:spPr>
          <a:xfrm>
            <a:off x="2411761" y="1869672"/>
            <a:ext cx="6380577" cy="1080120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 baseline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dirty="0"/>
              <a:t>Slide 1 Title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 hasCustomPrompt="1"/>
          </p:nvPr>
        </p:nvSpPr>
        <p:spPr>
          <a:xfrm>
            <a:off x="2627784" y="3165816"/>
            <a:ext cx="6046440" cy="463308"/>
          </a:xfrm>
          <a:prstGeom prst="rect">
            <a:avLst/>
          </a:prstGeo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dirty="0"/>
              <a:t>Slide 1 Subtitle</a:t>
            </a: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rot="5400000">
            <a:off x="-1692303" y="2983653"/>
            <a:ext cx="4192547" cy="12714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4697" y="0"/>
              </a:cxn>
              <a:cxn ang="0">
                <a:pos x="4697" y="367"/>
              </a:cxn>
              <a:cxn ang="0">
                <a:pos x="0" y="218"/>
              </a:cxn>
              <a:cxn ang="0">
                <a:pos x="4697" y="0"/>
              </a:cxn>
            </a:cxnLst>
            <a:rect l="0" t="0" r="0" b="0"/>
            <a:pathLst>
              <a:path w="4697" h="367">
                <a:moveTo>
                  <a:pt x="4697" y="0"/>
                </a:moveTo>
                <a:lnTo>
                  <a:pt x="4697" y="367"/>
                </a:lnTo>
                <a:lnTo>
                  <a:pt x="0" y="218"/>
                </a:lnTo>
                <a:lnTo>
                  <a:pt x="4697" y="0"/>
                </a:lnTo>
                <a:close/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-2218764" y="2468828"/>
            <a:ext cx="5143499" cy="205845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 userDrawn="1"/>
        </p:nvGrpSpPr>
        <p:grpSpPr>
          <a:xfrm>
            <a:off x="-36512" y="-74543"/>
            <a:ext cx="495908" cy="5218044"/>
            <a:chOff x="-28366" y="-99391"/>
            <a:chExt cx="495908" cy="6957393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 rot="5400000">
              <a:off x="-3213817" y="3188277"/>
              <a:ext cx="6855178" cy="48427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baseline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 rot="5400000">
              <a:off x="-3259109" y="3131352"/>
              <a:ext cx="6957393" cy="495908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EE2D2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baseline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3442D705-DBD1-16F4-6531-34651C590D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26" y="4443958"/>
            <a:ext cx="2552366" cy="6220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752" y="1110997"/>
            <a:ext cx="6347048" cy="3394472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36512" y="-74543"/>
            <a:ext cx="495908" cy="5218044"/>
            <a:chOff x="-28366" y="-99391"/>
            <a:chExt cx="495908" cy="6957393"/>
          </a:xfrm>
        </p:grpSpPr>
        <p:sp>
          <p:nvSpPr>
            <p:cNvPr id="9" name="Freeform 8"/>
            <p:cNvSpPr>
              <a:spLocks/>
            </p:cNvSpPr>
            <p:nvPr/>
          </p:nvSpPr>
          <p:spPr bwMode="auto">
            <a:xfrm rot="5400000">
              <a:off x="-3213817" y="3188277"/>
              <a:ext cx="6855178" cy="48427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baseline="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rot="5400000">
              <a:off x="-3259109" y="3131352"/>
              <a:ext cx="6957393" cy="495908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EE2D2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baseline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697085F8-6376-7AE0-F62A-567CC3DAAB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26" y="4443958"/>
            <a:ext cx="2552366" cy="6220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69558-7386-F2FF-2153-C5ECA55949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5" y="1869672"/>
            <a:ext cx="7316683" cy="1080120"/>
          </a:xfrm>
        </p:spPr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444444"/>
                </a:solidFill>
                <a:effectLst/>
                <a:latin typeface="Helvetica Neue"/>
              </a:rPr>
              <a:t>Deep Learning for Real-Time Quality Characterization of Ultrasonic B-scans from Resistance Spot Welds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8E5D2D-740B-4B3D-6B20-902A88F21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576" y="3165816"/>
            <a:ext cx="7918648" cy="463308"/>
          </a:xfrm>
        </p:spPr>
        <p:txBody>
          <a:bodyPr/>
          <a:lstStyle/>
          <a:p>
            <a:r>
              <a:rPr lang="en-CA" sz="2000" b="1" dirty="0"/>
              <a:t>Ryan Scott</a:t>
            </a:r>
            <a:r>
              <a:rPr lang="en-CA" sz="2000" dirty="0"/>
              <a:t>, Danilo </a:t>
            </a:r>
            <a:r>
              <a:rPr lang="en-CA" sz="2000" dirty="0" err="1"/>
              <a:t>Stocco</a:t>
            </a:r>
            <a:r>
              <a:rPr lang="en-CA" sz="2000" dirty="0"/>
              <a:t>, Andriy </a:t>
            </a:r>
            <a:r>
              <a:rPr lang="en-CA" sz="2000" dirty="0" err="1"/>
              <a:t>Chertov</a:t>
            </a:r>
            <a:r>
              <a:rPr lang="en-CA" sz="2000" dirty="0"/>
              <a:t>, Roman Gr. </a:t>
            </a:r>
            <a:r>
              <a:rPr lang="en-CA" sz="2000" dirty="0" err="1"/>
              <a:t>Maev</a:t>
            </a:r>
            <a:r>
              <a:rPr lang="en-CA" sz="2000" dirty="0"/>
              <a:t>, </a:t>
            </a:r>
            <a:r>
              <a:rPr lang="en-CA" sz="2000" dirty="0" err="1"/>
              <a:t>Sangyun</a:t>
            </a:r>
            <a:r>
              <a:rPr lang="en-CA" sz="2000" dirty="0"/>
              <a:t> </a:t>
            </a:r>
            <a:r>
              <a:rPr lang="en-CA" sz="2000" dirty="0" err="1"/>
              <a:t>Yoo</a:t>
            </a:r>
            <a:r>
              <a:rPr lang="en-CA" sz="2000" dirty="0"/>
              <a:t>, Sung </a:t>
            </a:r>
            <a:r>
              <a:rPr lang="en-CA" sz="2000" dirty="0" err="1"/>
              <a:t>Hoon</a:t>
            </a:r>
            <a:r>
              <a:rPr lang="en-CA" sz="2000" dirty="0"/>
              <a:t> Jung</a:t>
            </a:r>
            <a:br>
              <a:rPr lang="en-CA" dirty="0"/>
            </a:b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01715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B90E89-7C3F-430C-90D6-FF1B04398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308" y="1707654"/>
            <a:ext cx="3503272" cy="294330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US" sz="2400" dirty="0"/>
              <a:t>Resistance Spot Welding</a:t>
            </a:r>
            <a:endParaRPr lang="en-US" sz="1800" dirty="0"/>
          </a:p>
          <a:p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Automotive Body Assembly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140DDF-5143-43AD-A56D-E37099491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800" y="1707654"/>
            <a:ext cx="3503272" cy="294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53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2D107E-EF9E-4488-8116-A44762591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364" y="1707654"/>
            <a:ext cx="3503272" cy="294330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US" sz="2400" dirty="0"/>
              <a:t>Resistance Spot Welding</a:t>
            </a:r>
            <a:endParaRPr lang="en-US" sz="1800" dirty="0"/>
          </a:p>
          <a:p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Automotive Body Assembly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927A4B-5C07-42B6-BD82-67FFA748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364" y="1707654"/>
            <a:ext cx="3503272" cy="294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05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2D107E-EF9E-4488-8116-A44762591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364" y="1707654"/>
            <a:ext cx="3503272" cy="294330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US" sz="2400" dirty="0"/>
              <a:t>Resistance Spot Welding</a:t>
            </a:r>
            <a:endParaRPr lang="en-US" sz="1800" dirty="0"/>
          </a:p>
          <a:p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Automotive Body Assembly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FA195-CA64-4F46-8DD3-3F54208C5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364" y="1707654"/>
            <a:ext cx="3503272" cy="294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89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US" sz="2400" dirty="0"/>
              <a:t>Automotive body:</a:t>
            </a:r>
            <a:endParaRPr lang="en-US" sz="2000" dirty="0"/>
          </a:p>
          <a:p>
            <a:pPr lvl="1"/>
            <a:r>
              <a:rPr lang="en-US" sz="2000" dirty="0"/>
              <a:t>4000-6000 RSWs per vehicle</a:t>
            </a:r>
          </a:p>
          <a:p>
            <a:pPr lvl="1"/>
            <a:r>
              <a:rPr lang="en-US" sz="2000" dirty="0"/>
              <a:t>Many different types of materials</a:t>
            </a:r>
          </a:p>
          <a:p>
            <a:pPr lvl="1"/>
            <a:r>
              <a:rPr lang="en-US" sz="2000" dirty="0"/>
              <a:t>Many different sheet thickness combinations</a:t>
            </a:r>
          </a:p>
          <a:p>
            <a:pPr lvl="1"/>
            <a:r>
              <a:rPr lang="en-US" sz="2000" dirty="0"/>
              <a:t>Weld conditions affect joint quality</a:t>
            </a:r>
          </a:p>
          <a:p>
            <a:pPr lvl="2"/>
            <a:r>
              <a:rPr lang="en-US" sz="1800" dirty="0"/>
              <a:t>E.g. local density of welds, part curvature, etc.</a:t>
            </a:r>
          </a:p>
          <a:p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Automotive Body Assembly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053F8C-532F-454D-B48C-2FA16A71CE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413342"/>
            <a:ext cx="2459147" cy="17506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E46299-4220-4F17-9469-262771A065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74" y="3413342"/>
            <a:ext cx="2852446" cy="175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95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US" sz="2400" dirty="0"/>
              <a:t>Evaluation of Resistance Spot Welds</a:t>
            </a:r>
            <a:endParaRPr lang="en-CA" sz="2400" dirty="0"/>
          </a:p>
          <a:p>
            <a:pPr lvl="1"/>
            <a:r>
              <a:rPr lang="en-CA" sz="2000" dirty="0"/>
              <a:t>Old way: statistical destructive testing</a:t>
            </a:r>
          </a:p>
          <a:p>
            <a:pPr lvl="2"/>
            <a:r>
              <a:rPr lang="en-CA" sz="1800" dirty="0"/>
              <a:t>Wasteful, slow, expensive</a:t>
            </a:r>
          </a:p>
          <a:p>
            <a:pPr lvl="1"/>
            <a:r>
              <a:rPr lang="en-CA" sz="2000" dirty="0"/>
              <a:t>Typical current practice: statistical DT + post-process NDE</a:t>
            </a:r>
          </a:p>
          <a:p>
            <a:pPr lvl="1"/>
            <a:r>
              <a:rPr lang="en-CA" sz="2000" dirty="0"/>
              <a:t>Going forward: </a:t>
            </a:r>
          </a:p>
          <a:p>
            <a:pPr lvl="2"/>
            <a:r>
              <a:rPr lang="en-CA" sz="1800" dirty="0"/>
              <a:t>Semi- or fully-automated post- or in-process NDE</a:t>
            </a:r>
          </a:p>
          <a:p>
            <a:pPr lvl="2"/>
            <a:r>
              <a:rPr lang="en-CA" sz="1800" dirty="0"/>
              <a:t>Using </a:t>
            </a:r>
            <a:r>
              <a:rPr lang="en-CA" sz="1800" dirty="0">
                <a:solidFill>
                  <a:schemeClr val="bg2">
                    <a:lumMod val="50000"/>
                  </a:schemeClr>
                </a:solidFill>
              </a:rPr>
              <a:t>artificial intelligence</a:t>
            </a:r>
            <a:r>
              <a:rPr lang="en-CA" sz="1800" dirty="0"/>
              <a:t> to automate NDE data interpretation</a:t>
            </a:r>
          </a:p>
          <a:p>
            <a:pPr lvl="2"/>
            <a:r>
              <a:rPr lang="en-CA" sz="1800" dirty="0"/>
              <a:t>Toward Industry/NDE 4.0 aim of zero-defect manufacturing</a:t>
            </a:r>
          </a:p>
          <a:p>
            <a:pPr lvl="1"/>
            <a:endParaRPr lang="en-CA" dirty="0"/>
          </a:p>
          <a:p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Automotive Body Assembly</a:t>
            </a:r>
          </a:p>
        </p:txBody>
      </p:sp>
      <p:pic>
        <p:nvPicPr>
          <p:cNvPr id="4" name="Picture 3" descr="A picture containing indoor, electronics, computer&#10;&#10;Description automatically generated">
            <a:extLst>
              <a:ext uri="{FF2B5EF4-FFF2-40B4-BE49-F238E27FC236}">
                <a16:creationId xmlns:a16="http://schemas.microsoft.com/office/drawing/2014/main" id="{A7361F7B-0AC5-42B3-99F4-BE84D22C9C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220181"/>
            <a:ext cx="2391105" cy="943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957C00-C3F7-4F37-92E4-265141F08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669"/>
          <a:stretch/>
        </p:blipFill>
        <p:spPr>
          <a:xfrm>
            <a:off x="4794562" y="4220181"/>
            <a:ext cx="1533839" cy="917653"/>
          </a:xfrm>
          <a:prstGeom prst="rect">
            <a:avLst/>
          </a:prstGeom>
        </p:spPr>
      </p:pic>
      <p:pic>
        <p:nvPicPr>
          <p:cNvPr id="6" name="Picture 5" descr="A picture containing text, metalware, hinge, catch&#10;&#10;Description automatically generated">
            <a:extLst>
              <a:ext uri="{FF2B5EF4-FFF2-40B4-BE49-F238E27FC236}">
                <a16:creationId xmlns:a16="http://schemas.microsoft.com/office/drawing/2014/main" id="{7AEDE702-9745-48B2-90E7-B7C68F699B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0" r="14212" b="4035"/>
          <a:stretch/>
        </p:blipFill>
        <p:spPr>
          <a:xfrm rot="16200000">
            <a:off x="1011517" y="3809599"/>
            <a:ext cx="880609" cy="177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15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3ED681-AE41-4467-85EF-C7ACF0682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7574"/>
            <a:ext cx="8756333" cy="33738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3AB4D5-A9F8-4A74-9D9E-575441903069}"/>
              </a:ext>
            </a:extLst>
          </p:cNvPr>
          <p:cNvSpPr/>
          <p:nvPr/>
        </p:nvSpPr>
        <p:spPr>
          <a:xfrm>
            <a:off x="467544" y="987574"/>
            <a:ext cx="8756334" cy="3373879"/>
          </a:xfrm>
          <a:prstGeom prst="rect">
            <a:avLst/>
          </a:prstGeom>
          <a:solidFill>
            <a:srgbClr val="000000">
              <a:alpha val="3098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>
                <a:solidFill>
                  <a:schemeClr val="bg1"/>
                </a:solidFill>
              </a:rPr>
              <a:t>Post-process automated assessment allows:</a:t>
            </a:r>
          </a:p>
          <a:p>
            <a:pPr lvl="1"/>
            <a:r>
              <a:rPr lang="en-CA" sz="2000" dirty="0">
                <a:solidFill>
                  <a:schemeClr val="bg1"/>
                </a:solidFill>
              </a:rPr>
              <a:t>100% inspection of parts</a:t>
            </a:r>
          </a:p>
          <a:p>
            <a:pPr lvl="1"/>
            <a:r>
              <a:rPr lang="en-CA" sz="2000" dirty="0">
                <a:solidFill>
                  <a:schemeClr val="bg1"/>
                </a:solidFill>
              </a:rPr>
              <a:t>100% traceability</a:t>
            </a:r>
          </a:p>
          <a:p>
            <a:pPr lvl="1"/>
            <a:r>
              <a:rPr lang="en-CA" sz="2000" dirty="0">
                <a:solidFill>
                  <a:schemeClr val="bg1"/>
                </a:solidFill>
              </a:rPr>
              <a:t>Ability to apply high-level analyses and acceptance logic</a:t>
            </a:r>
          </a:p>
          <a:p>
            <a:pPr lvl="2"/>
            <a:r>
              <a:rPr lang="en-CA" sz="1800" dirty="0">
                <a:solidFill>
                  <a:schemeClr val="bg1"/>
                </a:solidFill>
              </a:rPr>
              <a:t>Between welds for process refinement</a:t>
            </a:r>
          </a:p>
          <a:p>
            <a:pPr lvl="2"/>
            <a:r>
              <a:rPr lang="en-CA" sz="1800" dirty="0">
                <a:solidFill>
                  <a:schemeClr val="bg1"/>
                </a:solidFill>
              </a:rPr>
              <a:t>Across positions on a given part</a:t>
            </a:r>
          </a:p>
          <a:p>
            <a:pPr lvl="2"/>
            <a:r>
              <a:rPr lang="en-CA" sz="1800" dirty="0">
                <a:solidFill>
                  <a:schemeClr val="bg1"/>
                </a:solidFill>
              </a:rPr>
              <a:t>Across parts at a given weld position</a:t>
            </a:r>
          </a:p>
          <a:p>
            <a:pPr lvl="2"/>
            <a:r>
              <a:rPr lang="en-CA" sz="1800" dirty="0">
                <a:solidFill>
                  <a:schemeClr val="bg1"/>
                </a:solidFill>
              </a:rPr>
              <a:t>To identify process/systematic issues</a:t>
            </a:r>
          </a:p>
          <a:p>
            <a:pPr lvl="2"/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Automotive Body Assembly</a:t>
            </a:r>
          </a:p>
        </p:txBody>
      </p:sp>
    </p:spTree>
    <p:extLst>
      <p:ext uri="{BB962C8B-B14F-4D97-AF65-F5344CB8AC3E}">
        <p14:creationId xmlns:p14="http://schemas.microsoft.com/office/powerpoint/2010/main" val="4189904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3ED681-AE41-4467-85EF-C7ACF0682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7574"/>
            <a:ext cx="8756333" cy="33738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3AB4D5-A9F8-4A74-9D9E-575441903069}"/>
              </a:ext>
            </a:extLst>
          </p:cNvPr>
          <p:cNvSpPr/>
          <p:nvPr/>
        </p:nvSpPr>
        <p:spPr>
          <a:xfrm>
            <a:off x="467544" y="987574"/>
            <a:ext cx="8756334" cy="3373879"/>
          </a:xfrm>
          <a:prstGeom prst="rect">
            <a:avLst/>
          </a:prstGeom>
          <a:solidFill>
            <a:srgbClr val="000000">
              <a:alpha val="3098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>
                <a:solidFill>
                  <a:schemeClr val="bg1"/>
                </a:solidFill>
              </a:rPr>
              <a:t>In-process automated assessment allows:</a:t>
            </a:r>
          </a:p>
          <a:p>
            <a:pPr lvl="1"/>
            <a:r>
              <a:rPr lang="en-CA" sz="2000" dirty="0">
                <a:solidFill>
                  <a:schemeClr val="bg1"/>
                </a:solidFill>
              </a:rPr>
              <a:t>Immediate, constant feedback throughout welding process</a:t>
            </a:r>
          </a:p>
          <a:p>
            <a:pPr lvl="1"/>
            <a:r>
              <a:rPr lang="en-CA" sz="2000" dirty="0">
                <a:solidFill>
                  <a:schemeClr val="bg1"/>
                </a:solidFill>
              </a:rPr>
              <a:t>Process regulation</a:t>
            </a:r>
          </a:p>
          <a:p>
            <a:pPr lvl="1"/>
            <a:r>
              <a:rPr lang="en-CA" sz="2000" dirty="0">
                <a:solidFill>
                  <a:schemeClr val="bg1"/>
                </a:solidFill>
              </a:rPr>
              <a:t>Zero-defect welding</a:t>
            </a:r>
            <a:endParaRPr lang="en-CA" sz="1800" dirty="0">
              <a:solidFill>
                <a:schemeClr val="bg1"/>
              </a:solidFill>
            </a:endParaRPr>
          </a:p>
          <a:p>
            <a:r>
              <a:rPr lang="en-CA" sz="2400" dirty="0">
                <a:solidFill>
                  <a:schemeClr val="bg1"/>
                </a:solidFill>
              </a:rPr>
              <a:t>Significantly more difficult than post-process</a:t>
            </a:r>
          </a:p>
          <a:p>
            <a:pPr lvl="1"/>
            <a:r>
              <a:rPr lang="en-CA" sz="2000" dirty="0">
                <a:solidFill>
                  <a:schemeClr val="bg1"/>
                </a:solidFill>
              </a:rPr>
              <a:t>Needs real-time in-process NDE data acquisition</a:t>
            </a:r>
          </a:p>
          <a:p>
            <a:pPr lvl="1"/>
            <a:r>
              <a:rPr lang="en-CA" sz="2000" dirty="0">
                <a:solidFill>
                  <a:schemeClr val="bg1"/>
                </a:solidFill>
              </a:rPr>
              <a:t>Intense time/computational constraints for interpretation</a:t>
            </a:r>
          </a:p>
          <a:p>
            <a:pPr lvl="1"/>
            <a:r>
              <a:rPr lang="en-CA" sz="2000" dirty="0">
                <a:solidFill>
                  <a:schemeClr val="bg1"/>
                </a:solidFill>
              </a:rPr>
              <a:t>Understanding what to identify and feed back</a:t>
            </a:r>
          </a:p>
          <a:p>
            <a:pPr lvl="1"/>
            <a:r>
              <a:rPr lang="en-CA" sz="2000" dirty="0">
                <a:solidFill>
                  <a:schemeClr val="bg1"/>
                </a:solidFill>
              </a:rPr>
              <a:t>Understanding how to adapt to feedback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Automotive Body Assembly</a:t>
            </a:r>
          </a:p>
        </p:txBody>
      </p:sp>
    </p:spTree>
    <p:extLst>
      <p:ext uri="{BB962C8B-B14F-4D97-AF65-F5344CB8AC3E}">
        <p14:creationId xmlns:p14="http://schemas.microsoft.com/office/powerpoint/2010/main" val="336771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3ED681-AE41-4467-85EF-C7ACF0682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7574"/>
            <a:ext cx="8756333" cy="33738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3AB4D5-A9F8-4A74-9D9E-575441903069}"/>
              </a:ext>
            </a:extLst>
          </p:cNvPr>
          <p:cNvSpPr/>
          <p:nvPr/>
        </p:nvSpPr>
        <p:spPr>
          <a:xfrm>
            <a:off x="467544" y="987574"/>
            <a:ext cx="8756334" cy="3373879"/>
          </a:xfrm>
          <a:prstGeom prst="rect">
            <a:avLst/>
          </a:prstGeom>
          <a:solidFill>
            <a:srgbClr val="000000">
              <a:alpha val="3098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>
                <a:solidFill>
                  <a:schemeClr val="bg1"/>
                </a:solidFill>
              </a:rPr>
              <a:t>Goal:</a:t>
            </a:r>
          </a:p>
          <a:p>
            <a:pPr lvl="1"/>
            <a:r>
              <a:rPr lang="en-CA" sz="2000" dirty="0">
                <a:solidFill>
                  <a:schemeClr val="bg1"/>
                </a:solidFill>
              </a:rPr>
              <a:t>Real-time in-process ultrasonic NDE data </a:t>
            </a:r>
            <a:br>
              <a:rPr lang="en-CA" sz="2000" dirty="0">
                <a:solidFill>
                  <a:schemeClr val="bg1"/>
                </a:solidFill>
              </a:rPr>
            </a:br>
            <a:r>
              <a:rPr lang="en-CA" sz="2000" dirty="0">
                <a:solidFill>
                  <a:schemeClr val="bg1"/>
                </a:solidFill>
              </a:rPr>
              <a:t>acquisition and interpretation</a:t>
            </a:r>
          </a:p>
          <a:p>
            <a:pPr lvl="2"/>
            <a:r>
              <a:rPr lang="en-CA" sz="1800" dirty="0">
                <a:solidFill>
                  <a:schemeClr val="bg1"/>
                </a:solidFill>
              </a:rPr>
              <a:t>As a means of process monitoring</a:t>
            </a:r>
          </a:p>
          <a:p>
            <a:pPr lvl="1"/>
            <a:r>
              <a:rPr lang="en-CA" sz="2000" dirty="0">
                <a:solidFill>
                  <a:schemeClr val="bg1"/>
                </a:solidFill>
              </a:rPr>
              <a:t>With constant feedback to weld controller</a:t>
            </a:r>
          </a:p>
          <a:p>
            <a:pPr lvl="2"/>
            <a:r>
              <a:rPr lang="en-CA" sz="1800" dirty="0">
                <a:solidFill>
                  <a:schemeClr val="bg1"/>
                </a:solidFill>
              </a:rPr>
              <a:t>As a means of perfectly welding 100% of welds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Automotive Body Assembly</a:t>
            </a:r>
          </a:p>
        </p:txBody>
      </p:sp>
    </p:spTree>
    <p:extLst>
      <p:ext uri="{BB962C8B-B14F-4D97-AF65-F5344CB8AC3E}">
        <p14:creationId xmlns:p14="http://schemas.microsoft.com/office/powerpoint/2010/main" val="447566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4F8C27D-AE3C-4D5F-B35F-025B0A9A1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316" y="2571437"/>
            <a:ext cx="2906044" cy="25205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511CFB-CA24-4861-B29F-CD7CFEDBF8A7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/>
              <a:t>Real-time integrated weld analyzer</a:t>
            </a:r>
          </a:p>
          <a:p>
            <a:pPr lvl="1"/>
            <a:r>
              <a:rPr lang="en-CA" sz="2000" dirty="0"/>
              <a:t>Uses single-element ultrasonic probe</a:t>
            </a:r>
          </a:p>
          <a:p>
            <a:pPr lvl="1"/>
            <a:r>
              <a:rPr lang="en-CA" sz="2000" dirty="0"/>
              <a:t>Produces 2D representation of weld progress over time</a:t>
            </a:r>
          </a:p>
          <a:p>
            <a:pPr lvl="2"/>
            <a:r>
              <a:rPr lang="en-CA" sz="1800" dirty="0"/>
              <a:t>Ultrasonic data are produced in-process and real-time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RIWA</a:t>
            </a:r>
          </a:p>
        </p:txBody>
      </p:sp>
      <p:pic>
        <p:nvPicPr>
          <p:cNvPr id="15" name="Picture 1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0EF4246-9444-4FCB-A95B-E9EE74EBF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106928"/>
            <a:ext cx="3440771" cy="1449609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8B3AC8-19CE-4523-B1A2-51FE3D271C9E}"/>
              </a:ext>
            </a:extLst>
          </p:cNvPr>
          <p:cNvCxnSpPr/>
          <p:nvPr/>
        </p:nvCxnSpPr>
        <p:spPr>
          <a:xfrm>
            <a:off x="4204742" y="3831734"/>
            <a:ext cx="6658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684A983A-1D24-4A8D-B5E5-B60929190A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0" y="3003799"/>
            <a:ext cx="2390752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05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C929CF9-9192-43C7-983C-D0D9A244B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316" y="2571437"/>
            <a:ext cx="2906044" cy="25205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511CFB-CA24-4861-B29F-CD7CFEDBF8A7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/>
              <a:t>Real-time integrated weld analyzer</a:t>
            </a:r>
          </a:p>
          <a:p>
            <a:pPr lvl="1"/>
            <a:r>
              <a:rPr lang="en-CA" sz="2000" dirty="0"/>
              <a:t>Uses single-element ultrasonic probe</a:t>
            </a:r>
          </a:p>
          <a:p>
            <a:pPr lvl="1"/>
            <a:r>
              <a:rPr lang="en-CA" sz="2000" dirty="0"/>
              <a:t>Produces 2D representation of weld progress over time</a:t>
            </a:r>
          </a:p>
          <a:p>
            <a:pPr lvl="2"/>
            <a:r>
              <a:rPr lang="en-CA" sz="1800" dirty="0"/>
              <a:t>Ultrasonic data are produced in-process and real-time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RIWA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B8ED0EC-1200-4BBA-99E7-83CF03223CC9}"/>
              </a:ext>
            </a:extLst>
          </p:cNvPr>
          <p:cNvCxnSpPr/>
          <p:nvPr/>
        </p:nvCxnSpPr>
        <p:spPr>
          <a:xfrm>
            <a:off x="4204742" y="3831734"/>
            <a:ext cx="6658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0845242-F6C7-48D8-85C1-B3B13CEED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2571438"/>
            <a:ext cx="3231638" cy="2520592"/>
          </a:xfrm>
          <a:prstGeom prst="rect">
            <a:avLst/>
          </a:prstGeom>
        </p:spPr>
      </p:pic>
      <p:pic>
        <p:nvPicPr>
          <p:cNvPr id="11" name="Picture 10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0F1B1A3B-ED60-49CF-9F47-1169FA92CA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0" y="3003799"/>
            <a:ext cx="2390752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37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A0AEFC-108A-4AFB-8543-0EC80859242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Automotive Body Assembly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58815E-92B9-8387-6F88-C561CE371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7574"/>
            <a:ext cx="8756333" cy="33738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FBD2B1-5778-014C-0FFB-C90EF6552285}"/>
              </a:ext>
            </a:extLst>
          </p:cNvPr>
          <p:cNvSpPr/>
          <p:nvPr/>
        </p:nvSpPr>
        <p:spPr>
          <a:xfrm>
            <a:off x="467544" y="987574"/>
            <a:ext cx="8756334" cy="3373879"/>
          </a:xfrm>
          <a:prstGeom prst="rect">
            <a:avLst/>
          </a:prstGeom>
          <a:solidFill>
            <a:srgbClr val="000000">
              <a:alpha val="3098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E25A36C-91E9-D1A7-EBB8-131661D5F00D}"/>
              </a:ext>
            </a:extLst>
          </p:cNvPr>
          <p:cNvSpPr txBox="1">
            <a:spLocks/>
          </p:cNvSpPr>
          <p:nvPr/>
        </p:nvSpPr>
        <p:spPr>
          <a:xfrm>
            <a:off x="539552" y="1110997"/>
            <a:ext cx="8147248" cy="3394472"/>
          </a:xfrm>
          <a:prstGeom prst="rect">
            <a:avLst/>
          </a:prstGeom>
        </p:spPr>
        <p:txBody>
          <a:bodyPr/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CA" sz="2400" dirty="0">
                <a:solidFill>
                  <a:schemeClr val="bg1"/>
                </a:solidFill>
              </a:rPr>
              <a:t>Extremely fast-paced environment</a:t>
            </a:r>
          </a:p>
          <a:p>
            <a:r>
              <a:rPr lang="en-CA" sz="2400" dirty="0">
                <a:solidFill>
                  <a:schemeClr val="bg1"/>
                </a:solidFill>
              </a:rPr>
              <a:t>Key process: Resistance Spot Welding</a:t>
            </a:r>
          </a:p>
          <a:p>
            <a:pPr lvl="1"/>
            <a:r>
              <a:rPr lang="en-CA" sz="2000" dirty="0">
                <a:solidFill>
                  <a:schemeClr val="bg1"/>
                </a:solidFill>
              </a:rPr>
              <a:t>Robotized</a:t>
            </a:r>
          </a:p>
          <a:p>
            <a:pPr lvl="1"/>
            <a:r>
              <a:rPr lang="en-CA" sz="2000" dirty="0">
                <a:solidFill>
                  <a:schemeClr val="bg1"/>
                </a:solidFill>
              </a:rPr>
              <a:t>Fast </a:t>
            </a:r>
          </a:p>
          <a:p>
            <a:pPr lvl="2"/>
            <a:r>
              <a:rPr lang="en-CA" sz="1800" dirty="0">
                <a:solidFill>
                  <a:schemeClr val="bg1"/>
                </a:solidFill>
              </a:rPr>
              <a:t>75-600ms per weld with &lt;1s downtime between welds</a:t>
            </a:r>
          </a:p>
          <a:p>
            <a:pPr lvl="1"/>
            <a:r>
              <a:rPr lang="en-CA" sz="2000" dirty="0">
                <a:solidFill>
                  <a:schemeClr val="bg1"/>
                </a:solidFill>
              </a:rPr>
              <a:t>Welds vary in terms of criticality</a:t>
            </a:r>
          </a:p>
          <a:p>
            <a:pPr lvl="1"/>
            <a:r>
              <a:rPr lang="en-CA" sz="2000" dirty="0">
                <a:solidFill>
                  <a:schemeClr val="bg1"/>
                </a:solidFill>
              </a:rPr>
              <a:t>Lots of variance in process/geometry</a:t>
            </a:r>
          </a:p>
          <a:p>
            <a:pPr lvl="2"/>
            <a:r>
              <a:rPr lang="en-CA" sz="1800" dirty="0">
                <a:solidFill>
                  <a:schemeClr val="bg1"/>
                </a:solidFill>
              </a:rPr>
              <a:t>Would greatly benefit from adaptive process control</a:t>
            </a:r>
          </a:p>
          <a:p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267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511CFB-CA24-4861-B29F-CD7CFEDBF8A7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929CF9-9192-43C7-983C-D0D9A244B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316" y="2571437"/>
            <a:ext cx="2906044" cy="2520593"/>
          </a:xfrm>
          <a:prstGeom prst="rect">
            <a:avLst/>
          </a:prstGeom>
        </p:spPr>
      </p:pic>
      <p:pic>
        <p:nvPicPr>
          <p:cNvPr id="11" name="Picture 10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F7789C36-9E45-4467-8FD6-ACED257F2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0" y="3003799"/>
            <a:ext cx="2390752" cy="2016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9BCD82-493B-4498-AB61-FBC086468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4" y="2571436"/>
            <a:ext cx="3231638" cy="252059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/>
              <a:t>Real-time integrated weld analyzer</a:t>
            </a:r>
          </a:p>
          <a:p>
            <a:pPr lvl="1"/>
            <a:r>
              <a:rPr lang="en-CA" sz="2000" dirty="0"/>
              <a:t>Uses single-element ultrasonic probe</a:t>
            </a:r>
          </a:p>
          <a:p>
            <a:pPr lvl="1"/>
            <a:r>
              <a:rPr lang="en-CA" sz="2000" dirty="0"/>
              <a:t>Produces 2D representation of weld progress over time</a:t>
            </a:r>
          </a:p>
          <a:p>
            <a:pPr lvl="2"/>
            <a:r>
              <a:rPr lang="en-CA" sz="1800" dirty="0"/>
              <a:t>Ultrasonic data are produced in-process and real-time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RIWA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B8ED0EC-1200-4BBA-99E7-83CF03223CC9}"/>
              </a:ext>
            </a:extLst>
          </p:cNvPr>
          <p:cNvCxnSpPr/>
          <p:nvPr/>
        </p:nvCxnSpPr>
        <p:spPr>
          <a:xfrm>
            <a:off x="4204742" y="3831734"/>
            <a:ext cx="6658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AB726FC-AA4A-46CD-8C56-50ED26E010BB}"/>
              </a:ext>
            </a:extLst>
          </p:cNvPr>
          <p:cNvSpPr/>
          <p:nvPr/>
        </p:nvSpPr>
        <p:spPr>
          <a:xfrm>
            <a:off x="6012160" y="2931790"/>
            <a:ext cx="1835948" cy="2104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0350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511CFB-CA24-4861-B29F-CD7CFEDBF8A7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929CF9-9192-43C7-983C-D0D9A244B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316" y="2571437"/>
            <a:ext cx="2906044" cy="2520593"/>
          </a:xfrm>
          <a:prstGeom prst="rect">
            <a:avLst/>
          </a:prstGeom>
        </p:spPr>
      </p:pic>
      <p:pic>
        <p:nvPicPr>
          <p:cNvPr id="11" name="Picture 10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A73DFC40-2382-414E-9D28-D11EFBE81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0" y="3003799"/>
            <a:ext cx="2390752" cy="2016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F0228F-C7EA-4E6C-B667-1CF270592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4" y="2571437"/>
            <a:ext cx="3231638" cy="252059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/>
              <a:t>Real-time integrated weld analyzer</a:t>
            </a:r>
          </a:p>
          <a:p>
            <a:pPr lvl="1"/>
            <a:r>
              <a:rPr lang="en-CA" sz="2000" dirty="0"/>
              <a:t>Uses single-element ultrasonic probe</a:t>
            </a:r>
          </a:p>
          <a:p>
            <a:pPr lvl="1"/>
            <a:r>
              <a:rPr lang="en-CA" sz="2000" dirty="0"/>
              <a:t>Produces 2D representation of weld progress over time</a:t>
            </a:r>
          </a:p>
          <a:p>
            <a:pPr lvl="2"/>
            <a:r>
              <a:rPr lang="en-CA" sz="1800" dirty="0"/>
              <a:t>Ultrasonic data are produced in-process and real-time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RIWA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B8ED0EC-1200-4BBA-99E7-83CF03223CC9}"/>
              </a:ext>
            </a:extLst>
          </p:cNvPr>
          <p:cNvCxnSpPr/>
          <p:nvPr/>
        </p:nvCxnSpPr>
        <p:spPr>
          <a:xfrm>
            <a:off x="4204742" y="3831734"/>
            <a:ext cx="6658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8E0565A-93AF-400D-9199-E22F9AB6D2CE}"/>
              </a:ext>
            </a:extLst>
          </p:cNvPr>
          <p:cNvSpPr/>
          <p:nvPr/>
        </p:nvSpPr>
        <p:spPr>
          <a:xfrm>
            <a:off x="6372200" y="2931790"/>
            <a:ext cx="1475908" cy="2104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4890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511CFB-CA24-4861-B29F-CD7CFEDBF8A7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929CF9-9192-43C7-983C-D0D9A244B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316" y="2571437"/>
            <a:ext cx="2906044" cy="2520593"/>
          </a:xfrm>
          <a:prstGeom prst="rect">
            <a:avLst/>
          </a:prstGeom>
        </p:spPr>
      </p:pic>
      <p:pic>
        <p:nvPicPr>
          <p:cNvPr id="11" name="Picture 10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CC9F75AE-6BD9-45AA-9BC5-ED28E5B87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0" y="3003799"/>
            <a:ext cx="2390752" cy="2016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B47AF0-EBBB-4E4C-A08C-D774CF066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3" y="2571437"/>
            <a:ext cx="3231639" cy="252059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/>
              <a:t>Real-time integrated weld analyzer</a:t>
            </a:r>
          </a:p>
          <a:p>
            <a:pPr lvl="1"/>
            <a:r>
              <a:rPr lang="en-CA" sz="2000" dirty="0"/>
              <a:t>Uses single-element ultrasonic probe</a:t>
            </a:r>
          </a:p>
          <a:p>
            <a:pPr lvl="1"/>
            <a:r>
              <a:rPr lang="en-CA" sz="2000" dirty="0"/>
              <a:t>Produces 2D representation of weld progress over time</a:t>
            </a:r>
          </a:p>
          <a:p>
            <a:pPr lvl="2"/>
            <a:r>
              <a:rPr lang="en-CA" sz="1800" dirty="0"/>
              <a:t>Ultrasonic data are produced in-process and real-time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RIWA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B8ED0EC-1200-4BBA-99E7-83CF03223CC9}"/>
              </a:ext>
            </a:extLst>
          </p:cNvPr>
          <p:cNvCxnSpPr/>
          <p:nvPr/>
        </p:nvCxnSpPr>
        <p:spPr>
          <a:xfrm>
            <a:off x="4204742" y="3831734"/>
            <a:ext cx="6658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26DA3AF-7598-43BF-8FAB-7C1E217D3471}"/>
              </a:ext>
            </a:extLst>
          </p:cNvPr>
          <p:cNvSpPr/>
          <p:nvPr/>
        </p:nvSpPr>
        <p:spPr>
          <a:xfrm>
            <a:off x="6588224" y="2931790"/>
            <a:ext cx="1259884" cy="2104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4747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511CFB-CA24-4861-B29F-CD7CFEDBF8A7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/>
              <a:t>Real-time integrated weld analyzer</a:t>
            </a:r>
          </a:p>
          <a:p>
            <a:pPr lvl="1"/>
            <a:r>
              <a:rPr lang="en-CA" sz="2000" dirty="0"/>
              <a:t>Uses single-element ultrasonic probe</a:t>
            </a:r>
          </a:p>
          <a:p>
            <a:pPr lvl="1"/>
            <a:r>
              <a:rPr lang="en-CA" sz="2000" dirty="0"/>
              <a:t>Produces 2D representation of weld progress over time</a:t>
            </a:r>
          </a:p>
          <a:p>
            <a:pPr lvl="2"/>
            <a:r>
              <a:rPr lang="en-CA" sz="1800" dirty="0"/>
              <a:t>Ultrasonic data are produced in-process and real-time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RIWA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B8ED0EC-1200-4BBA-99E7-83CF03223CC9}"/>
              </a:ext>
            </a:extLst>
          </p:cNvPr>
          <p:cNvCxnSpPr/>
          <p:nvPr/>
        </p:nvCxnSpPr>
        <p:spPr>
          <a:xfrm>
            <a:off x="4204742" y="3831734"/>
            <a:ext cx="6658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C929CF9-9192-43C7-983C-D0D9A244B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316" y="2571437"/>
            <a:ext cx="2906044" cy="2520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845242-F6C7-48D8-85C1-B3B13CEED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2571438"/>
            <a:ext cx="3231638" cy="2520592"/>
          </a:xfrm>
          <a:prstGeom prst="rect">
            <a:avLst/>
          </a:prstGeom>
        </p:spPr>
      </p:pic>
      <p:pic>
        <p:nvPicPr>
          <p:cNvPr id="9" name="Picture 8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25A57229-6124-4B6F-B8AB-B8BF190DE9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0" y="3003799"/>
            <a:ext cx="2390752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36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511CFB-CA24-4861-B29F-CD7CFEDBF8A7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/>
              <a:t>Real-time integrated weld analyzer</a:t>
            </a:r>
          </a:p>
          <a:p>
            <a:pPr lvl="1"/>
            <a:r>
              <a:rPr lang="en-CA" sz="2000" dirty="0"/>
              <a:t>Uses single-element ultrasonic probe</a:t>
            </a:r>
          </a:p>
          <a:p>
            <a:pPr lvl="1"/>
            <a:r>
              <a:rPr lang="en-CA" sz="2000" dirty="0"/>
              <a:t>Produces 2D representation of weld progress over time</a:t>
            </a:r>
          </a:p>
          <a:p>
            <a:pPr lvl="2"/>
            <a:r>
              <a:rPr lang="en-CA" sz="1800" dirty="0"/>
              <a:t>“A-scan” – 1D time slice of image</a:t>
            </a:r>
            <a:endParaRPr lang="en-C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RIWA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B8ED0EC-1200-4BBA-99E7-83CF03223CC9}"/>
              </a:ext>
            </a:extLst>
          </p:cNvPr>
          <p:cNvCxnSpPr/>
          <p:nvPr/>
        </p:nvCxnSpPr>
        <p:spPr>
          <a:xfrm>
            <a:off x="4204742" y="3831734"/>
            <a:ext cx="6658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C929CF9-9192-43C7-983C-D0D9A244B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316" y="2571437"/>
            <a:ext cx="2906044" cy="2520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845242-F6C7-48D8-85C1-B3B13CEED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2571438"/>
            <a:ext cx="3231638" cy="2520592"/>
          </a:xfrm>
          <a:prstGeom prst="rect">
            <a:avLst/>
          </a:prstGeom>
        </p:spPr>
      </p:pic>
      <p:pic>
        <p:nvPicPr>
          <p:cNvPr id="9" name="Picture 8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25A57229-6124-4B6F-B8AB-B8BF190DE9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0" y="3003799"/>
            <a:ext cx="2390752" cy="20162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B24EA6C-1D5B-42B8-BF8E-4CAE2D7E976F}"/>
              </a:ext>
            </a:extLst>
          </p:cNvPr>
          <p:cNvSpPr/>
          <p:nvPr/>
        </p:nvSpPr>
        <p:spPr>
          <a:xfrm flipH="1">
            <a:off x="5364088" y="3003798"/>
            <a:ext cx="45719" cy="2016224"/>
          </a:xfrm>
          <a:prstGeom prst="rect">
            <a:avLst/>
          </a:prstGeom>
          <a:noFill/>
          <a:ln w="38100" cmpd="sng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482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511CFB-CA24-4861-B29F-CD7CFEDBF8A7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/>
              <a:t>Real-time integrated weld analyzer</a:t>
            </a:r>
          </a:p>
          <a:p>
            <a:pPr lvl="1"/>
            <a:r>
              <a:rPr lang="en-CA" sz="2000" dirty="0"/>
              <a:t>Uses single-element ultrasonic probe</a:t>
            </a:r>
          </a:p>
          <a:p>
            <a:pPr lvl="1"/>
            <a:r>
              <a:rPr lang="en-CA" sz="2000" dirty="0"/>
              <a:t>Produces 2D representation of weld progress over time</a:t>
            </a:r>
          </a:p>
          <a:p>
            <a:pPr lvl="2"/>
            <a:r>
              <a:rPr lang="en-CA" sz="1800" dirty="0"/>
              <a:t>“A-scan” – 1D time slice of image</a:t>
            </a:r>
            <a:endParaRPr lang="en-C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RIWA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B8ED0EC-1200-4BBA-99E7-83CF03223CC9}"/>
              </a:ext>
            </a:extLst>
          </p:cNvPr>
          <p:cNvCxnSpPr/>
          <p:nvPr/>
        </p:nvCxnSpPr>
        <p:spPr>
          <a:xfrm>
            <a:off x="4204742" y="3831734"/>
            <a:ext cx="6658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C929CF9-9192-43C7-983C-D0D9A244B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316" y="2571437"/>
            <a:ext cx="2906044" cy="2520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845242-F6C7-48D8-85C1-B3B13CEED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2571438"/>
            <a:ext cx="3231638" cy="2520592"/>
          </a:xfrm>
          <a:prstGeom prst="rect">
            <a:avLst/>
          </a:prstGeom>
        </p:spPr>
      </p:pic>
      <p:pic>
        <p:nvPicPr>
          <p:cNvPr id="9" name="Picture 8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25A57229-6124-4B6F-B8AB-B8BF190DE9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0" y="3003799"/>
            <a:ext cx="2390752" cy="20162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B24EA6C-1D5B-42B8-BF8E-4CAE2D7E976F}"/>
              </a:ext>
            </a:extLst>
          </p:cNvPr>
          <p:cNvSpPr/>
          <p:nvPr/>
        </p:nvSpPr>
        <p:spPr>
          <a:xfrm flipH="1">
            <a:off x="5750417" y="3003798"/>
            <a:ext cx="45719" cy="2016224"/>
          </a:xfrm>
          <a:prstGeom prst="rect">
            <a:avLst/>
          </a:prstGeom>
          <a:noFill/>
          <a:ln w="38100" cmpd="sng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484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511CFB-CA24-4861-B29F-CD7CFEDBF8A7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/>
              <a:t>Real-time integrated weld analyzer</a:t>
            </a:r>
          </a:p>
          <a:p>
            <a:pPr lvl="1"/>
            <a:r>
              <a:rPr lang="en-CA" sz="2000" dirty="0"/>
              <a:t>Uses single-element ultrasonic probe</a:t>
            </a:r>
          </a:p>
          <a:p>
            <a:pPr lvl="1"/>
            <a:r>
              <a:rPr lang="en-CA" sz="2000" dirty="0"/>
              <a:t>Produces 2D representation of weld progress over time</a:t>
            </a:r>
          </a:p>
          <a:p>
            <a:pPr lvl="2"/>
            <a:r>
              <a:rPr lang="en-CA" sz="1800" dirty="0"/>
              <a:t>“A-scan” – 1D time slice of image</a:t>
            </a:r>
            <a:endParaRPr lang="en-C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RIWA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B8ED0EC-1200-4BBA-99E7-83CF03223CC9}"/>
              </a:ext>
            </a:extLst>
          </p:cNvPr>
          <p:cNvCxnSpPr/>
          <p:nvPr/>
        </p:nvCxnSpPr>
        <p:spPr>
          <a:xfrm>
            <a:off x="4204742" y="3831734"/>
            <a:ext cx="6658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C929CF9-9192-43C7-983C-D0D9A244B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316" y="2571437"/>
            <a:ext cx="2906044" cy="2520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845242-F6C7-48D8-85C1-B3B13CEED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2571438"/>
            <a:ext cx="3231638" cy="2520592"/>
          </a:xfrm>
          <a:prstGeom prst="rect">
            <a:avLst/>
          </a:prstGeom>
        </p:spPr>
      </p:pic>
      <p:pic>
        <p:nvPicPr>
          <p:cNvPr id="9" name="Picture 8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25A57229-6124-4B6F-B8AB-B8BF190DE9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0" y="3003799"/>
            <a:ext cx="2390752" cy="20162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B24EA6C-1D5B-42B8-BF8E-4CAE2D7E976F}"/>
              </a:ext>
            </a:extLst>
          </p:cNvPr>
          <p:cNvSpPr/>
          <p:nvPr/>
        </p:nvSpPr>
        <p:spPr>
          <a:xfrm flipH="1">
            <a:off x="6182465" y="3003798"/>
            <a:ext cx="45719" cy="2016224"/>
          </a:xfrm>
          <a:prstGeom prst="rect">
            <a:avLst/>
          </a:prstGeom>
          <a:noFill/>
          <a:ln w="38100" cmpd="sng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8683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511CFB-CA24-4861-B29F-CD7CFEDBF8A7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/>
              <a:t>Real-time integrated weld analyzer</a:t>
            </a:r>
          </a:p>
          <a:p>
            <a:pPr lvl="1"/>
            <a:r>
              <a:rPr lang="en-CA" sz="2000" dirty="0"/>
              <a:t>Uses single-element ultrasonic probe</a:t>
            </a:r>
          </a:p>
          <a:p>
            <a:pPr lvl="1"/>
            <a:r>
              <a:rPr lang="en-CA" sz="2000" dirty="0"/>
              <a:t>Produces 2D representation of weld progress over time</a:t>
            </a:r>
          </a:p>
          <a:p>
            <a:pPr lvl="2"/>
            <a:r>
              <a:rPr lang="en-CA" sz="1800" dirty="0"/>
              <a:t>“A-scan” – 1D time slice of image</a:t>
            </a:r>
            <a:endParaRPr lang="en-C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RIWA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B8ED0EC-1200-4BBA-99E7-83CF03223CC9}"/>
              </a:ext>
            </a:extLst>
          </p:cNvPr>
          <p:cNvCxnSpPr/>
          <p:nvPr/>
        </p:nvCxnSpPr>
        <p:spPr>
          <a:xfrm>
            <a:off x="4204742" y="3831734"/>
            <a:ext cx="6658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C929CF9-9192-43C7-983C-D0D9A244B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316" y="2571437"/>
            <a:ext cx="2906044" cy="2520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845242-F6C7-48D8-85C1-B3B13CEED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2571438"/>
            <a:ext cx="3231638" cy="2520592"/>
          </a:xfrm>
          <a:prstGeom prst="rect">
            <a:avLst/>
          </a:prstGeom>
        </p:spPr>
      </p:pic>
      <p:pic>
        <p:nvPicPr>
          <p:cNvPr id="9" name="Picture 8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25A57229-6124-4B6F-B8AB-B8BF190DE9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0" y="3003799"/>
            <a:ext cx="2390752" cy="20162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B24EA6C-1D5B-42B8-BF8E-4CAE2D7E976F}"/>
              </a:ext>
            </a:extLst>
          </p:cNvPr>
          <p:cNvSpPr/>
          <p:nvPr/>
        </p:nvSpPr>
        <p:spPr>
          <a:xfrm flipH="1">
            <a:off x="6614513" y="3003798"/>
            <a:ext cx="45719" cy="2016224"/>
          </a:xfrm>
          <a:prstGeom prst="rect">
            <a:avLst/>
          </a:prstGeom>
          <a:noFill/>
          <a:ln w="38100" cmpd="sng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0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511CFB-CA24-4861-B29F-CD7CFEDBF8A7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/>
              <a:t>Real-time integrated weld analyzer</a:t>
            </a:r>
          </a:p>
          <a:p>
            <a:pPr lvl="1"/>
            <a:r>
              <a:rPr lang="en-CA" sz="2000" dirty="0"/>
              <a:t>Uses single-element ultrasonic probe</a:t>
            </a:r>
          </a:p>
          <a:p>
            <a:pPr lvl="1"/>
            <a:r>
              <a:rPr lang="en-CA" sz="2000" dirty="0"/>
              <a:t>Produces 2D representation of weld progress over time</a:t>
            </a:r>
          </a:p>
          <a:p>
            <a:pPr lvl="2"/>
            <a:r>
              <a:rPr lang="en-CA" sz="1800" dirty="0"/>
              <a:t>“A-scan” – 1D time slice of image</a:t>
            </a:r>
            <a:endParaRPr lang="en-C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RIWA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B8ED0EC-1200-4BBA-99E7-83CF03223CC9}"/>
              </a:ext>
            </a:extLst>
          </p:cNvPr>
          <p:cNvCxnSpPr/>
          <p:nvPr/>
        </p:nvCxnSpPr>
        <p:spPr>
          <a:xfrm>
            <a:off x="4204742" y="3831734"/>
            <a:ext cx="6658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C929CF9-9192-43C7-983C-D0D9A244B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316" y="2571437"/>
            <a:ext cx="2906044" cy="2520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845242-F6C7-48D8-85C1-B3B13CEED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2571438"/>
            <a:ext cx="3231638" cy="2520592"/>
          </a:xfrm>
          <a:prstGeom prst="rect">
            <a:avLst/>
          </a:prstGeom>
        </p:spPr>
      </p:pic>
      <p:pic>
        <p:nvPicPr>
          <p:cNvPr id="9" name="Picture 8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25A57229-6124-4B6F-B8AB-B8BF190DE9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0" y="3003799"/>
            <a:ext cx="2390752" cy="20162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B24EA6C-1D5B-42B8-BF8E-4CAE2D7E976F}"/>
              </a:ext>
            </a:extLst>
          </p:cNvPr>
          <p:cNvSpPr/>
          <p:nvPr/>
        </p:nvSpPr>
        <p:spPr>
          <a:xfrm flipH="1">
            <a:off x="7046561" y="3003798"/>
            <a:ext cx="45719" cy="2016224"/>
          </a:xfrm>
          <a:prstGeom prst="rect">
            <a:avLst/>
          </a:prstGeom>
          <a:noFill/>
          <a:ln w="38100" cmpd="sng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816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511CFB-CA24-4861-B29F-CD7CFEDBF8A7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/>
              <a:t>Real-time integrated weld analyzer</a:t>
            </a:r>
          </a:p>
          <a:p>
            <a:pPr lvl="1"/>
            <a:r>
              <a:rPr lang="en-CA" sz="2000" dirty="0"/>
              <a:t>Uses single-element ultrasonic probe</a:t>
            </a:r>
          </a:p>
          <a:p>
            <a:pPr lvl="1"/>
            <a:r>
              <a:rPr lang="en-CA" sz="2000" dirty="0"/>
              <a:t>Produces 2D representation of weld progress over time</a:t>
            </a:r>
          </a:p>
          <a:p>
            <a:pPr lvl="2"/>
            <a:r>
              <a:rPr lang="en-CA" sz="1800" dirty="0"/>
              <a:t>“B-scan” – 2D image made by horizontally stacking A-scans</a:t>
            </a:r>
            <a:endParaRPr lang="en-C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RIWA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B8ED0EC-1200-4BBA-99E7-83CF03223CC9}"/>
              </a:ext>
            </a:extLst>
          </p:cNvPr>
          <p:cNvCxnSpPr/>
          <p:nvPr/>
        </p:nvCxnSpPr>
        <p:spPr>
          <a:xfrm>
            <a:off x="4204742" y="3831734"/>
            <a:ext cx="6658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C929CF9-9192-43C7-983C-D0D9A244B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316" y="2571437"/>
            <a:ext cx="2906044" cy="2520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845242-F6C7-48D8-85C1-B3B13CEED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2571438"/>
            <a:ext cx="3231638" cy="2520592"/>
          </a:xfrm>
          <a:prstGeom prst="rect">
            <a:avLst/>
          </a:prstGeom>
        </p:spPr>
      </p:pic>
      <p:pic>
        <p:nvPicPr>
          <p:cNvPr id="9" name="Picture 8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25A57229-6124-4B6F-B8AB-B8BF190DE9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0" y="3003799"/>
            <a:ext cx="2390752" cy="20162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E1394A2-C298-4B8D-A518-FA567294FF32}"/>
              </a:ext>
            </a:extLst>
          </p:cNvPr>
          <p:cNvSpPr/>
          <p:nvPr/>
        </p:nvSpPr>
        <p:spPr>
          <a:xfrm flipH="1">
            <a:off x="5364088" y="3003798"/>
            <a:ext cx="2376264" cy="2016224"/>
          </a:xfrm>
          <a:prstGeom prst="rect">
            <a:avLst/>
          </a:prstGeom>
          <a:noFill/>
          <a:ln w="38100" cmpd="sng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573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EF3A59-34F6-42EC-A228-0A97961CC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364" y="1707654"/>
            <a:ext cx="3503272" cy="294330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US" sz="2400" dirty="0"/>
              <a:t>Resistance Spot Welding</a:t>
            </a:r>
            <a:endParaRPr lang="en-US" sz="1800" dirty="0"/>
          </a:p>
          <a:p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Automotive Body Assembly</a:t>
            </a:r>
          </a:p>
        </p:txBody>
      </p:sp>
    </p:spTree>
    <p:extLst>
      <p:ext uri="{BB962C8B-B14F-4D97-AF65-F5344CB8AC3E}">
        <p14:creationId xmlns:p14="http://schemas.microsoft.com/office/powerpoint/2010/main" val="1960869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511CFB-CA24-4861-B29F-CD7CFEDBF8A7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0" name="Picture 79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656CE980-FDF8-40BD-AB78-8440C6690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0" y="3003799"/>
            <a:ext cx="2390752" cy="201622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/>
              <a:t>Some observable entities:</a:t>
            </a:r>
          </a:p>
          <a:p>
            <a:pPr lvl="1"/>
            <a:r>
              <a:rPr lang="en-CA" sz="2000" dirty="0"/>
              <a:t>Top of welded stack</a:t>
            </a:r>
          </a:p>
          <a:p>
            <a:pPr lvl="1"/>
            <a:r>
              <a:rPr lang="en-CA" sz="2000" dirty="0"/>
              <a:t>Top of molten nugget</a:t>
            </a:r>
          </a:p>
          <a:p>
            <a:pPr lvl="1"/>
            <a:r>
              <a:rPr lang="en-CA" sz="2000" dirty="0"/>
              <a:t>Sheet interfaces</a:t>
            </a:r>
          </a:p>
          <a:p>
            <a:pPr lvl="1"/>
            <a:r>
              <a:rPr lang="en-CA" sz="2000" dirty="0"/>
              <a:t>Bottom of molten nugget</a:t>
            </a:r>
          </a:p>
          <a:p>
            <a:pPr lvl="1"/>
            <a:r>
              <a:rPr lang="en-CA" sz="2000" dirty="0"/>
              <a:t>Bottom of welded stack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RIWA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2E5FC5E5-4962-4710-A788-091B42F46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800" y="3614400"/>
            <a:ext cx="1586659" cy="392400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D4F3405-54EA-4191-93FF-3814C2567D5B}"/>
              </a:ext>
            </a:extLst>
          </p:cNvPr>
          <p:cNvCxnSpPr>
            <a:cxnSpLocks/>
            <a:stCxn id="61" idx="2"/>
          </p:cNvCxnSpPr>
          <p:nvPr/>
        </p:nvCxnSpPr>
        <p:spPr>
          <a:xfrm>
            <a:off x="3234130" y="4006800"/>
            <a:ext cx="2922046" cy="22113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EF6E043-CE8C-4E4F-B183-1E1A37384DD3}"/>
              </a:ext>
            </a:extLst>
          </p:cNvPr>
          <p:cNvCxnSpPr>
            <a:cxnSpLocks/>
          </p:cNvCxnSpPr>
          <p:nvPr/>
        </p:nvCxnSpPr>
        <p:spPr>
          <a:xfrm>
            <a:off x="3231468" y="3914254"/>
            <a:ext cx="3127870" cy="22113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38B99E88-3B84-416E-ACCF-984CB080A475}"/>
              </a:ext>
            </a:extLst>
          </p:cNvPr>
          <p:cNvCxnSpPr>
            <a:cxnSpLocks/>
          </p:cNvCxnSpPr>
          <p:nvPr/>
        </p:nvCxnSpPr>
        <p:spPr>
          <a:xfrm flipV="1">
            <a:off x="3231468" y="3584778"/>
            <a:ext cx="3313508" cy="1022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DC570AB-71A3-445B-876E-03182DAFC79D}"/>
              </a:ext>
            </a:extLst>
          </p:cNvPr>
          <p:cNvCxnSpPr>
            <a:cxnSpLocks/>
          </p:cNvCxnSpPr>
          <p:nvPr/>
        </p:nvCxnSpPr>
        <p:spPr>
          <a:xfrm flipV="1">
            <a:off x="3231468" y="3387195"/>
            <a:ext cx="2780692" cy="22340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73D8B59E-F893-433C-A37F-365CE0FDD31D}"/>
              </a:ext>
            </a:extLst>
          </p:cNvPr>
          <p:cNvCxnSpPr>
            <a:cxnSpLocks/>
          </p:cNvCxnSpPr>
          <p:nvPr/>
        </p:nvCxnSpPr>
        <p:spPr>
          <a:xfrm flipV="1">
            <a:off x="3574676" y="3687049"/>
            <a:ext cx="2653508" cy="1088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84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511CFB-CA24-4861-B29F-CD7CFEDBF8A7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0" name="Picture 79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656CE980-FDF8-40BD-AB78-8440C6690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0" y="3003799"/>
            <a:ext cx="2390752" cy="201622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/>
              <a:t>Some observable entities:</a:t>
            </a:r>
          </a:p>
          <a:p>
            <a:pPr lvl="1"/>
            <a:r>
              <a:rPr lang="en-CA" sz="2000" dirty="0">
                <a:solidFill>
                  <a:schemeClr val="bg2">
                    <a:lumMod val="50000"/>
                  </a:schemeClr>
                </a:solidFill>
              </a:rPr>
              <a:t>Top of welded stack</a:t>
            </a:r>
          </a:p>
          <a:p>
            <a:pPr lvl="1"/>
            <a:r>
              <a:rPr lang="en-CA" sz="2000" dirty="0"/>
              <a:t>Top of molten weld nugget</a:t>
            </a:r>
          </a:p>
          <a:p>
            <a:pPr lvl="1"/>
            <a:r>
              <a:rPr lang="en-CA" sz="2000" dirty="0"/>
              <a:t>Sheet interfaces</a:t>
            </a:r>
          </a:p>
          <a:p>
            <a:pPr lvl="1"/>
            <a:r>
              <a:rPr lang="en-CA" sz="2000" dirty="0"/>
              <a:t>Bottom of molten weld nugget</a:t>
            </a:r>
          </a:p>
          <a:p>
            <a:pPr lvl="1"/>
            <a:r>
              <a:rPr lang="en-CA" sz="2000" dirty="0"/>
              <a:t>Bottom of welded stack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RIWA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2E5FC5E5-4962-4710-A788-091B42F46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800" y="3614400"/>
            <a:ext cx="1586659" cy="392400"/>
          </a:xfrm>
          <a:prstGeom prst="rect">
            <a:avLst/>
          </a:prstGeom>
        </p:spPr>
      </p:pic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DC570AB-71A3-445B-876E-03182DAFC79D}"/>
              </a:ext>
            </a:extLst>
          </p:cNvPr>
          <p:cNvCxnSpPr>
            <a:cxnSpLocks/>
          </p:cNvCxnSpPr>
          <p:nvPr/>
        </p:nvCxnSpPr>
        <p:spPr>
          <a:xfrm flipV="1">
            <a:off x="3231468" y="3387195"/>
            <a:ext cx="2780692" cy="223405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46692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511CFB-CA24-4861-B29F-CD7CFEDBF8A7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0" name="Picture 79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656CE980-FDF8-40BD-AB78-8440C6690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0" y="3003799"/>
            <a:ext cx="2390752" cy="201622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/>
              <a:t>Some observable entities:</a:t>
            </a:r>
          </a:p>
          <a:p>
            <a:pPr lvl="1"/>
            <a:r>
              <a:rPr lang="en-CA" sz="2000" dirty="0"/>
              <a:t>Top of welded stack</a:t>
            </a:r>
          </a:p>
          <a:p>
            <a:pPr lvl="1"/>
            <a:r>
              <a:rPr lang="en-CA" sz="2000" dirty="0">
                <a:solidFill>
                  <a:schemeClr val="bg2">
                    <a:lumMod val="50000"/>
                  </a:schemeClr>
                </a:solidFill>
              </a:rPr>
              <a:t>Top of molten weld nugget</a:t>
            </a:r>
          </a:p>
          <a:p>
            <a:pPr lvl="1"/>
            <a:r>
              <a:rPr lang="en-CA" sz="2000" dirty="0"/>
              <a:t>Sheet interfaces</a:t>
            </a:r>
          </a:p>
          <a:p>
            <a:pPr lvl="1"/>
            <a:r>
              <a:rPr lang="en-CA" sz="2000" dirty="0"/>
              <a:t>Bottom of molten weld nugget</a:t>
            </a:r>
          </a:p>
          <a:p>
            <a:pPr lvl="1"/>
            <a:r>
              <a:rPr lang="en-CA" sz="2000" dirty="0"/>
              <a:t>Bottom of welded stack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RIWA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2E5FC5E5-4962-4710-A788-091B42F46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800" y="3614400"/>
            <a:ext cx="1586659" cy="392400"/>
          </a:xfrm>
          <a:prstGeom prst="rect">
            <a:avLst/>
          </a:prstGeom>
        </p:spPr>
      </p:pic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38B99E88-3B84-416E-ACCF-984CB080A475}"/>
              </a:ext>
            </a:extLst>
          </p:cNvPr>
          <p:cNvCxnSpPr>
            <a:cxnSpLocks/>
          </p:cNvCxnSpPr>
          <p:nvPr/>
        </p:nvCxnSpPr>
        <p:spPr>
          <a:xfrm flipV="1">
            <a:off x="3231468" y="3584778"/>
            <a:ext cx="3313508" cy="102271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93482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511CFB-CA24-4861-B29F-CD7CFEDBF8A7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0" name="Picture 79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656CE980-FDF8-40BD-AB78-8440C6690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0" y="3003799"/>
            <a:ext cx="2390752" cy="201622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/>
              <a:t>Some observable entities:</a:t>
            </a:r>
          </a:p>
          <a:p>
            <a:pPr lvl="1"/>
            <a:r>
              <a:rPr lang="en-CA" sz="2000" dirty="0"/>
              <a:t>Top of welded stack</a:t>
            </a:r>
          </a:p>
          <a:p>
            <a:pPr lvl="1"/>
            <a:r>
              <a:rPr lang="en-CA" sz="2000" dirty="0"/>
              <a:t>Top of molten weld nugget</a:t>
            </a:r>
          </a:p>
          <a:p>
            <a:pPr lvl="1"/>
            <a:r>
              <a:rPr lang="en-CA" sz="2000" dirty="0">
                <a:solidFill>
                  <a:schemeClr val="bg2">
                    <a:lumMod val="50000"/>
                  </a:schemeClr>
                </a:solidFill>
              </a:rPr>
              <a:t>Sheet interfaces</a:t>
            </a:r>
          </a:p>
          <a:p>
            <a:pPr lvl="1"/>
            <a:r>
              <a:rPr lang="en-CA" sz="2000" dirty="0"/>
              <a:t>Bottom of molten weld nugget</a:t>
            </a:r>
          </a:p>
          <a:p>
            <a:pPr lvl="1"/>
            <a:r>
              <a:rPr lang="en-CA" sz="2000" dirty="0"/>
              <a:t>Bottom of welded stack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RIWA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2E5FC5E5-4962-4710-A788-091B42F46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800" y="3614400"/>
            <a:ext cx="1586659" cy="392400"/>
          </a:xfrm>
          <a:prstGeom prst="rect">
            <a:avLst/>
          </a:prstGeom>
        </p:spPr>
      </p:pic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73D8B59E-F893-433C-A37F-365CE0FDD31D}"/>
              </a:ext>
            </a:extLst>
          </p:cNvPr>
          <p:cNvCxnSpPr>
            <a:cxnSpLocks/>
          </p:cNvCxnSpPr>
          <p:nvPr/>
        </p:nvCxnSpPr>
        <p:spPr>
          <a:xfrm flipV="1">
            <a:off x="3574676" y="3687049"/>
            <a:ext cx="2653508" cy="108837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1204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511CFB-CA24-4861-B29F-CD7CFEDBF8A7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0" name="Picture 79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656CE980-FDF8-40BD-AB78-8440C6690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0" y="3003799"/>
            <a:ext cx="2390752" cy="201622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/>
              <a:t>Some observable entities:</a:t>
            </a:r>
          </a:p>
          <a:p>
            <a:pPr lvl="1"/>
            <a:r>
              <a:rPr lang="en-CA" sz="2000" dirty="0"/>
              <a:t>Top of welded stack</a:t>
            </a:r>
          </a:p>
          <a:p>
            <a:pPr lvl="1"/>
            <a:r>
              <a:rPr lang="en-CA" sz="2000" dirty="0"/>
              <a:t>Top of molten weld nugget</a:t>
            </a:r>
          </a:p>
          <a:p>
            <a:pPr lvl="1"/>
            <a:r>
              <a:rPr lang="en-CA" sz="2000" dirty="0"/>
              <a:t>Sheet interfaces</a:t>
            </a:r>
          </a:p>
          <a:p>
            <a:pPr lvl="1"/>
            <a:r>
              <a:rPr lang="en-CA" sz="2000" dirty="0">
                <a:solidFill>
                  <a:schemeClr val="bg2">
                    <a:lumMod val="50000"/>
                  </a:schemeClr>
                </a:solidFill>
              </a:rPr>
              <a:t>Bottom of molten weld nugget</a:t>
            </a:r>
          </a:p>
          <a:p>
            <a:pPr lvl="1"/>
            <a:r>
              <a:rPr lang="en-CA" sz="2000" dirty="0"/>
              <a:t>Bottom of welded stack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RIWA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2E5FC5E5-4962-4710-A788-091B42F46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800" y="3614400"/>
            <a:ext cx="1586659" cy="392400"/>
          </a:xfrm>
          <a:prstGeom prst="rect">
            <a:avLst/>
          </a:prstGeom>
        </p:spPr>
      </p:pic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EF6E043-CE8C-4E4F-B183-1E1A37384DD3}"/>
              </a:ext>
            </a:extLst>
          </p:cNvPr>
          <p:cNvCxnSpPr>
            <a:cxnSpLocks/>
          </p:cNvCxnSpPr>
          <p:nvPr/>
        </p:nvCxnSpPr>
        <p:spPr>
          <a:xfrm>
            <a:off x="3231468" y="3914254"/>
            <a:ext cx="3127870" cy="221134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8043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511CFB-CA24-4861-B29F-CD7CFEDBF8A7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0" name="Picture 79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656CE980-FDF8-40BD-AB78-8440C6690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0" y="3003799"/>
            <a:ext cx="2390752" cy="201622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/>
              <a:t>Some observable entities:</a:t>
            </a:r>
          </a:p>
          <a:p>
            <a:pPr lvl="1"/>
            <a:r>
              <a:rPr lang="en-CA" sz="2000" dirty="0"/>
              <a:t>Top of welded stack</a:t>
            </a:r>
          </a:p>
          <a:p>
            <a:pPr lvl="1"/>
            <a:r>
              <a:rPr lang="en-CA" sz="2000" dirty="0"/>
              <a:t>Top of molten weld nugget</a:t>
            </a:r>
          </a:p>
          <a:p>
            <a:pPr lvl="1"/>
            <a:r>
              <a:rPr lang="en-CA" sz="2000" dirty="0"/>
              <a:t>Sheet interfaces</a:t>
            </a:r>
          </a:p>
          <a:p>
            <a:pPr lvl="1"/>
            <a:r>
              <a:rPr lang="en-CA" sz="2000" dirty="0"/>
              <a:t>Bottom of molten weld nugget</a:t>
            </a:r>
          </a:p>
          <a:p>
            <a:pPr lvl="1"/>
            <a:r>
              <a:rPr lang="en-CA" sz="2000" dirty="0">
                <a:solidFill>
                  <a:schemeClr val="bg2">
                    <a:lumMod val="50000"/>
                  </a:schemeClr>
                </a:solidFill>
              </a:rPr>
              <a:t>Bottom of welded stack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RIWA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2E5FC5E5-4962-4710-A788-091B42F46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800" y="3614400"/>
            <a:ext cx="1586659" cy="392400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D4F3405-54EA-4191-93FF-3814C2567D5B}"/>
              </a:ext>
            </a:extLst>
          </p:cNvPr>
          <p:cNvCxnSpPr>
            <a:cxnSpLocks/>
            <a:stCxn id="61" idx="2"/>
          </p:cNvCxnSpPr>
          <p:nvPr/>
        </p:nvCxnSpPr>
        <p:spPr>
          <a:xfrm>
            <a:off x="3234130" y="4006800"/>
            <a:ext cx="2922046" cy="221134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1416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511CFB-CA24-4861-B29F-CD7CFEDBF8A7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0" name="Picture 79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656CE980-FDF8-40BD-AB78-8440C6690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0" y="3003799"/>
            <a:ext cx="2390752" cy="201622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6"/>
            <a:ext cx="8147248" cy="4032503"/>
          </a:xfrm>
        </p:spPr>
        <p:txBody>
          <a:bodyPr/>
          <a:lstStyle/>
          <a:p>
            <a:r>
              <a:rPr lang="en-CA" sz="2400" dirty="0"/>
              <a:t>Some observable weld process events:</a:t>
            </a:r>
          </a:p>
          <a:p>
            <a:pPr lvl="1"/>
            <a:r>
              <a:rPr lang="en-CA" sz="2000" dirty="0"/>
              <a:t>A) Beginning of application of current</a:t>
            </a:r>
          </a:p>
          <a:p>
            <a:pPr lvl="1"/>
            <a:r>
              <a:rPr lang="en-CA" sz="2000" dirty="0"/>
              <a:t>B) Onset of molten weld nugget formation</a:t>
            </a:r>
          </a:p>
          <a:p>
            <a:pPr lvl="1"/>
            <a:r>
              <a:rPr lang="en-CA" sz="2000" dirty="0"/>
              <a:t>C) Molten weld nugget breaching steel-steel interface</a:t>
            </a:r>
          </a:p>
          <a:p>
            <a:pPr lvl="1"/>
            <a:r>
              <a:rPr lang="en-CA" sz="2000" dirty="0"/>
              <a:t>D) Vertical saturation of molten weld nugget</a:t>
            </a:r>
          </a:p>
          <a:p>
            <a:pPr lvl="1"/>
            <a:r>
              <a:rPr lang="en-CA" sz="2000" dirty="0"/>
              <a:t>E) End of current</a:t>
            </a:r>
          </a:p>
          <a:p>
            <a:pPr lvl="1"/>
            <a:r>
              <a:rPr lang="en-CA" sz="2000" dirty="0"/>
              <a:t>F) Solidification of weld nugget</a:t>
            </a:r>
          </a:p>
          <a:p>
            <a:pPr marL="1828800" lvl="7" indent="0">
              <a:buNone/>
            </a:pPr>
            <a:r>
              <a:rPr lang="en-CA" sz="1300" dirty="0"/>
              <a:t>     A</a:t>
            </a:r>
            <a:br>
              <a:rPr lang="en-CA" sz="1300" dirty="0"/>
            </a:br>
            <a:r>
              <a:rPr lang="en-CA" sz="1300" dirty="0"/>
              <a:t>     B</a:t>
            </a:r>
            <a:br>
              <a:rPr lang="en-CA" sz="1300" dirty="0"/>
            </a:br>
            <a:r>
              <a:rPr lang="en-CA" sz="1300" dirty="0"/>
              <a:t>     C</a:t>
            </a:r>
            <a:br>
              <a:rPr lang="en-CA" sz="1300" dirty="0"/>
            </a:br>
            <a:r>
              <a:rPr lang="en-CA" sz="1300" dirty="0"/>
              <a:t>     D</a:t>
            </a:r>
            <a:br>
              <a:rPr lang="en-CA" sz="1300" dirty="0"/>
            </a:br>
            <a:r>
              <a:rPr lang="en-CA" sz="1300" dirty="0"/>
              <a:t>     E</a:t>
            </a:r>
            <a:br>
              <a:rPr lang="en-CA" sz="1300" dirty="0"/>
            </a:br>
            <a:r>
              <a:rPr lang="en-CA" sz="1300" dirty="0"/>
              <a:t>     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RIWA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DC570AB-71A3-445B-876E-03182DAFC79D}"/>
              </a:ext>
            </a:extLst>
          </p:cNvPr>
          <p:cNvCxnSpPr>
            <a:cxnSpLocks/>
          </p:cNvCxnSpPr>
          <p:nvPr/>
        </p:nvCxnSpPr>
        <p:spPr>
          <a:xfrm>
            <a:off x="2846276" y="3708000"/>
            <a:ext cx="273383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1E96B05-61DA-49E9-AA6D-A4C71D54A96F}"/>
              </a:ext>
            </a:extLst>
          </p:cNvPr>
          <p:cNvCxnSpPr>
            <a:cxnSpLocks/>
          </p:cNvCxnSpPr>
          <p:nvPr/>
        </p:nvCxnSpPr>
        <p:spPr>
          <a:xfrm>
            <a:off x="2846276" y="3906000"/>
            <a:ext cx="323789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E4F0980-4B95-4ED0-BD69-C2393AF06CC1}"/>
              </a:ext>
            </a:extLst>
          </p:cNvPr>
          <p:cNvCxnSpPr>
            <a:cxnSpLocks/>
          </p:cNvCxnSpPr>
          <p:nvPr/>
        </p:nvCxnSpPr>
        <p:spPr>
          <a:xfrm>
            <a:off x="2846276" y="4104000"/>
            <a:ext cx="345391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F240F50-B624-407D-9C64-D30DF73C938A}"/>
              </a:ext>
            </a:extLst>
          </p:cNvPr>
          <p:cNvCxnSpPr>
            <a:cxnSpLocks/>
          </p:cNvCxnSpPr>
          <p:nvPr/>
        </p:nvCxnSpPr>
        <p:spPr>
          <a:xfrm>
            <a:off x="2846276" y="4302000"/>
            <a:ext cx="374194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0A46A66-E8DD-4C55-8826-A1D9A5C4D342}"/>
              </a:ext>
            </a:extLst>
          </p:cNvPr>
          <p:cNvCxnSpPr>
            <a:cxnSpLocks/>
          </p:cNvCxnSpPr>
          <p:nvPr/>
        </p:nvCxnSpPr>
        <p:spPr>
          <a:xfrm>
            <a:off x="2846276" y="4518000"/>
            <a:ext cx="417399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6869B21-3092-4E44-AA92-FBC99325D961}"/>
              </a:ext>
            </a:extLst>
          </p:cNvPr>
          <p:cNvCxnSpPr>
            <a:cxnSpLocks/>
          </p:cNvCxnSpPr>
          <p:nvPr/>
        </p:nvCxnSpPr>
        <p:spPr>
          <a:xfrm>
            <a:off x="2846276" y="4698000"/>
            <a:ext cx="444377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BFBBF92-1080-416A-8D6C-E9AA1CE29997}"/>
              </a:ext>
            </a:extLst>
          </p:cNvPr>
          <p:cNvCxnSpPr>
            <a:cxnSpLocks/>
          </p:cNvCxnSpPr>
          <p:nvPr/>
        </p:nvCxnSpPr>
        <p:spPr>
          <a:xfrm>
            <a:off x="5590233" y="3003799"/>
            <a:ext cx="0" cy="20162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46D85A8-07CD-46F5-AF0A-703E144C65C8}"/>
              </a:ext>
            </a:extLst>
          </p:cNvPr>
          <p:cNvCxnSpPr>
            <a:cxnSpLocks/>
          </p:cNvCxnSpPr>
          <p:nvPr/>
        </p:nvCxnSpPr>
        <p:spPr>
          <a:xfrm>
            <a:off x="6084168" y="3003798"/>
            <a:ext cx="0" cy="20162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7383286-0411-4620-B072-011D0E54C06C}"/>
              </a:ext>
            </a:extLst>
          </p:cNvPr>
          <p:cNvCxnSpPr>
            <a:cxnSpLocks/>
          </p:cNvCxnSpPr>
          <p:nvPr/>
        </p:nvCxnSpPr>
        <p:spPr>
          <a:xfrm>
            <a:off x="6300192" y="3003798"/>
            <a:ext cx="0" cy="20162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BDC8DFE-EA1E-4891-9510-05F270BF1E5F}"/>
              </a:ext>
            </a:extLst>
          </p:cNvPr>
          <p:cNvCxnSpPr>
            <a:cxnSpLocks/>
          </p:cNvCxnSpPr>
          <p:nvPr/>
        </p:nvCxnSpPr>
        <p:spPr>
          <a:xfrm>
            <a:off x="6588224" y="3003798"/>
            <a:ext cx="0" cy="20162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5DC77AD-0AC3-481C-899E-630CD7C17E1E}"/>
              </a:ext>
            </a:extLst>
          </p:cNvPr>
          <p:cNvCxnSpPr>
            <a:cxnSpLocks/>
          </p:cNvCxnSpPr>
          <p:nvPr/>
        </p:nvCxnSpPr>
        <p:spPr>
          <a:xfrm>
            <a:off x="7020272" y="3003798"/>
            <a:ext cx="0" cy="20162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A9535DF-4F5C-47CB-85BE-35CECECA7C44}"/>
              </a:ext>
            </a:extLst>
          </p:cNvPr>
          <p:cNvCxnSpPr>
            <a:cxnSpLocks/>
          </p:cNvCxnSpPr>
          <p:nvPr/>
        </p:nvCxnSpPr>
        <p:spPr>
          <a:xfrm>
            <a:off x="7290048" y="3003798"/>
            <a:ext cx="0" cy="20162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442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511CFB-CA24-4861-B29F-CD7CFEDBF8A7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0" name="Picture 79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656CE980-FDF8-40BD-AB78-8440C6690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0" y="3003799"/>
            <a:ext cx="2390752" cy="201622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6"/>
            <a:ext cx="8147248" cy="4032503"/>
          </a:xfrm>
        </p:spPr>
        <p:txBody>
          <a:bodyPr/>
          <a:lstStyle/>
          <a:p>
            <a:r>
              <a:rPr lang="en-CA" sz="2400" dirty="0"/>
              <a:t>Some observable weld process events:</a:t>
            </a:r>
          </a:p>
          <a:p>
            <a:pPr lvl="1"/>
            <a:r>
              <a:rPr lang="en-CA" sz="2000" dirty="0">
                <a:solidFill>
                  <a:schemeClr val="bg2">
                    <a:lumMod val="50000"/>
                  </a:schemeClr>
                </a:solidFill>
              </a:rPr>
              <a:t>A) Beginning of current</a:t>
            </a:r>
          </a:p>
          <a:p>
            <a:pPr lvl="1"/>
            <a:r>
              <a:rPr lang="en-CA" sz="2000" dirty="0"/>
              <a:t>B) Onset of molten nugget formation</a:t>
            </a:r>
          </a:p>
          <a:p>
            <a:pPr lvl="1"/>
            <a:r>
              <a:rPr lang="en-CA" sz="2000" dirty="0"/>
              <a:t>C) Molten nugget breaching steel-steel interface</a:t>
            </a:r>
          </a:p>
          <a:p>
            <a:pPr lvl="1"/>
            <a:r>
              <a:rPr lang="en-CA" sz="2000" dirty="0"/>
              <a:t>D) Vertical saturation of molten weld nugget</a:t>
            </a:r>
          </a:p>
          <a:p>
            <a:pPr lvl="1"/>
            <a:r>
              <a:rPr lang="en-CA" sz="2000" dirty="0"/>
              <a:t>E) End of current</a:t>
            </a:r>
          </a:p>
          <a:p>
            <a:pPr lvl="1"/>
            <a:r>
              <a:rPr lang="en-CA" sz="2000" dirty="0"/>
              <a:t>F) Solidification of nugget</a:t>
            </a:r>
          </a:p>
          <a:p>
            <a:pPr marL="1828800" lvl="7" indent="0">
              <a:buNone/>
            </a:pPr>
            <a:r>
              <a:rPr lang="en-CA" sz="1300" dirty="0"/>
              <a:t>     </a:t>
            </a:r>
            <a:r>
              <a:rPr lang="en-CA" sz="1300" dirty="0">
                <a:solidFill>
                  <a:schemeClr val="bg2">
                    <a:lumMod val="50000"/>
                  </a:schemeClr>
                </a:solidFill>
              </a:rPr>
              <a:t>A</a:t>
            </a:r>
            <a:br>
              <a:rPr lang="en-CA" sz="1300" dirty="0"/>
            </a:br>
            <a:r>
              <a:rPr lang="en-CA" sz="1300" dirty="0"/>
              <a:t>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RIWA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DC570AB-71A3-445B-876E-03182DAFC79D}"/>
              </a:ext>
            </a:extLst>
          </p:cNvPr>
          <p:cNvCxnSpPr>
            <a:cxnSpLocks/>
          </p:cNvCxnSpPr>
          <p:nvPr/>
        </p:nvCxnSpPr>
        <p:spPr>
          <a:xfrm>
            <a:off x="2846276" y="3708000"/>
            <a:ext cx="2733836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BFBBF92-1080-416A-8D6C-E9AA1CE29997}"/>
              </a:ext>
            </a:extLst>
          </p:cNvPr>
          <p:cNvCxnSpPr>
            <a:cxnSpLocks/>
          </p:cNvCxnSpPr>
          <p:nvPr/>
        </p:nvCxnSpPr>
        <p:spPr>
          <a:xfrm>
            <a:off x="5590233" y="3003799"/>
            <a:ext cx="0" cy="2016224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1335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511CFB-CA24-4861-B29F-CD7CFEDBF8A7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0" name="Picture 79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656CE980-FDF8-40BD-AB78-8440C6690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0" y="3003799"/>
            <a:ext cx="2390752" cy="201622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6"/>
            <a:ext cx="8147248" cy="4032503"/>
          </a:xfrm>
        </p:spPr>
        <p:txBody>
          <a:bodyPr/>
          <a:lstStyle/>
          <a:p>
            <a:r>
              <a:rPr lang="en-CA" sz="2400" dirty="0"/>
              <a:t>Some observable weld process events:</a:t>
            </a:r>
          </a:p>
          <a:p>
            <a:pPr lvl="1"/>
            <a:r>
              <a:rPr lang="en-CA" sz="2000" dirty="0"/>
              <a:t>A) Beginning of current</a:t>
            </a:r>
          </a:p>
          <a:p>
            <a:pPr lvl="1"/>
            <a:r>
              <a:rPr lang="en-CA" sz="2000" dirty="0">
                <a:solidFill>
                  <a:schemeClr val="bg2">
                    <a:lumMod val="50000"/>
                  </a:schemeClr>
                </a:solidFill>
              </a:rPr>
              <a:t>B) Onset of molten nugget formation</a:t>
            </a:r>
          </a:p>
          <a:p>
            <a:pPr lvl="1"/>
            <a:r>
              <a:rPr lang="en-CA" sz="2000" dirty="0"/>
              <a:t>C) Molten nugget breaching steel-steel interface</a:t>
            </a:r>
          </a:p>
          <a:p>
            <a:pPr lvl="1"/>
            <a:r>
              <a:rPr lang="en-CA" sz="2000" dirty="0"/>
              <a:t>D) Vertical saturation of molten weld nugget</a:t>
            </a:r>
          </a:p>
          <a:p>
            <a:pPr lvl="1"/>
            <a:r>
              <a:rPr lang="en-CA" sz="2000" dirty="0"/>
              <a:t>E) End of current</a:t>
            </a:r>
          </a:p>
          <a:p>
            <a:pPr lvl="1"/>
            <a:r>
              <a:rPr lang="en-CA" sz="2000" dirty="0"/>
              <a:t>F) Solidification of nugget</a:t>
            </a:r>
          </a:p>
          <a:p>
            <a:pPr marL="1828800" lvl="7" indent="0">
              <a:buNone/>
            </a:pPr>
            <a:r>
              <a:rPr lang="en-CA" sz="1300" dirty="0"/>
              <a:t>     </a:t>
            </a:r>
            <a:br>
              <a:rPr lang="en-CA" sz="1300" dirty="0"/>
            </a:br>
            <a:r>
              <a:rPr lang="en-CA" sz="1300" dirty="0"/>
              <a:t>     </a:t>
            </a:r>
            <a:r>
              <a:rPr lang="en-CA" sz="1300" dirty="0">
                <a:solidFill>
                  <a:schemeClr val="bg2">
                    <a:lumMod val="50000"/>
                  </a:schemeClr>
                </a:solidFill>
              </a:rPr>
              <a:t>B</a:t>
            </a:r>
            <a:br>
              <a:rPr lang="en-CA" sz="1300" dirty="0"/>
            </a:br>
            <a:r>
              <a:rPr lang="en-CA" sz="1300" dirty="0"/>
              <a:t>     </a:t>
            </a:r>
            <a:br>
              <a:rPr lang="en-CA" sz="1300" dirty="0"/>
            </a:br>
            <a:r>
              <a:rPr lang="en-CA" sz="1300" dirty="0"/>
              <a:t>     </a:t>
            </a:r>
            <a:br>
              <a:rPr lang="en-CA" sz="1300" dirty="0"/>
            </a:br>
            <a:r>
              <a:rPr lang="en-CA" sz="1300" dirty="0"/>
              <a:t>     </a:t>
            </a:r>
            <a:br>
              <a:rPr lang="en-CA" sz="1300" dirty="0"/>
            </a:br>
            <a:r>
              <a:rPr lang="en-CA" sz="1300" dirty="0"/>
              <a:t>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RIWA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1E96B05-61DA-49E9-AA6D-A4C71D54A96F}"/>
              </a:ext>
            </a:extLst>
          </p:cNvPr>
          <p:cNvCxnSpPr>
            <a:cxnSpLocks/>
          </p:cNvCxnSpPr>
          <p:nvPr/>
        </p:nvCxnSpPr>
        <p:spPr>
          <a:xfrm>
            <a:off x="2846276" y="3906000"/>
            <a:ext cx="3237892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46D85A8-07CD-46F5-AF0A-703E144C65C8}"/>
              </a:ext>
            </a:extLst>
          </p:cNvPr>
          <p:cNvCxnSpPr>
            <a:cxnSpLocks/>
          </p:cNvCxnSpPr>
          <p:nvPr/>
        </p:nvCxnSpPr>
        <p:spPr>
          <a:xfrm>
            <a:off x="6084168" y="3003798"/>
            <a:ext cx="0" cy="2016224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7133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511CFB-CA24-4861-B29F-CD7CFEDBF8A7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0" name="Picture 79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656CE980-FDF8-40BD-AB78-8440C6690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0" y="3003799"/>
            <a:ext cx="2390752" cy="201622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6"/>
            <a:ext cx="8147248" cy="4032503"/>
          </a:xfrm>
        </p:spPr>
        <p:txBody>
          <a:bodyPr/>
          <a:lstStyle/>
          <a:p>
            <a:r>
              <a:rPr lang="en-CA" sz="2400" dirty="0"/>
              <a:t>Some observable weld process events:</a:t>
            </a:r>
          </a:p>
          <a:p>
            <a:pPr lvl="1"/>
            <a:r>
              <a:rPr lang="en-CA" sz="2000" dirty="0"/>
              <a:t>A) Beginning of current</a:t>
            </a:r>
          </a:p>
          <a:p>
            <a:pPr lvl="1"/>
            <a:r>
              <a:rPr lang="en-CA" sz="2000" dirty="0"/>
              <a:t>B) Onset of molten nugget formation</a:t>
            </a:r>
          </a:p>
          <a:p>
            <a:pPr lvl="1"/>
            <a:r>
              <a:rPr lang="en-CA" sz="2000" dirty="0">
                <a:solidFill>
                  <a:schemeClr val="bg2">
                    <a:lumMod val="50000"/>
                  </a:schemeClr>
                </a:solidFill>
              </a:rPr>
              <a:t>C) Molten nugget breaching steel-steel interface</a:t>
            </a:r>
          </a:p>
          <a:p>
            <a:pPr lvl="1"/>
            <a:r>
              <a:rPr lang="en-CA" sz="2000" dirty="0"/>
              <a:t>D) Vertical saturation of molten weld nugget</a:t>
            </a:r>
          </a:p>
          <a:p>
            <a:pPr lvl="1"/>
            <a:r>
              <a:rPr lang="en-CA" sz="2000" dirty="0"/>
              <a:t>E) End of current</a:t>
            </a:r>
          </a:p>
          <a:p>
            <a:pPr lvl="1"/>
            <a:r>
              <a:rPr lang="en-CA" sz="2000" dirty="0"/>
              <a:t>F) Solidification of nugget</a:t>
            </a:r>
          </a:p>
          <a:p>
            <a:pPr marL="1828800" lvl="7" indent="0">
              <a:buNone/>
            </a:pPr>
            <a:r>
              <a:rPr lang="en-CA" sz="1300" dirty="0"/>
              <a:t>     </a:t>
            </a:r>
            <a:br>
              <a:rPr lang="en-CA" sz="1300" dirty="0"/>
            </a:br>
            <a:r>
              <a:rPr lang="en-CA" sz="1300" dirty="0"/>
              <a:t>     </a:t>
            </a:r>
            <a:br>
              <a:rPr lang="en-CA" sz="1300" dirty="0"/>
            </a:br>
            <a:r>
              <a:rPr lang="en-CA" sz="1300" dirty="0"/>
              <a:t>     </a:t>
            </a:r>
            <a:r>
              <a:rPr lang="en-CA" sz="1300" dirty="0">
                <a:solidFill>
                  <a:schemeClr val="bg2">
                    <a:lumMod val="50000"/>
                  </a:schemeClr>
                </a:solidFill>
              </a:rPr>
              <a:t>C</a:t>
            </a:r>
            <a:br>
              <a:rPr lang="en-CA" sz="1300" dirty="0"/>
            </a:br>
            <a:r>
              <a:rPr lang="en-CA" sz="1300" dirty="0"/>
              <a:t>     </a:t>
            </a:r>
            <a:br>
              <a:rPr lang="en-CA" sz="1300" dirty="0"/>
            </a:br>
            <a:r>
              <a:rPr lang="en-CA" sz="1300" dirty="0"/>
              <a:t>     </a:t>
            </a:r>
            <a:br>
              <a:rPr lang="en-CA" sz="1300" dirty="0"/>
            </a:br>
            <a:r>
              <a:rPr lang="en-CA" sz="1300" dirty="0"/>
              <a:t>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RIWA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E4F0980-4B95-4ED0-BD69-C2393AF06CC1}"/>
              </a:ext>
            </a:extLst>
          </p:cNvPr>
          <p:cNvCxnSpPr>
            <a:cxnSpLocks/>
          </p:cNvCxnSpPr>
          <p:nvPr/>
        </p:nvCxnSpPr>
        <p:spPr>
          <a:xfrm>
            <a:off x="2846276" y="4104000"/>
            <a:ext cx="3453916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7383286-0411-4620-B072-011D0E54C06C}"/>
              </a:ext>
            </a:extLst>
          </p:cNvPr>
          <p:cNvCxnSpPr>
            <a:cxnSpLocks/>
          </p:cNvCxnSpPr>
          <p:nvPr/>
        </p:nvCxnSpPr>
        <p:spPr>
          <a:xfrm>
            <a:off x="6300192" y="3003798"/>
            <a:ext cx="0" cy="2016224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36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F139A7-DEC5-420E-99CF-4D989680D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364" y="1707654"/>
            <a:ext cx="3503272" cy="294330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US" sz="2400" dirty="0"/>
              <a:t>Resistance Spot Welding</a:t>
            </a:r>
            <a:endParaRPr lang="en-US" sz="1800" dirty="0"/>
          </a:p>
          <a:p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Automotive Body Assembly</a:t>
            </a:r>
          </a:p>
        </p:txBody>
      </p:sp>
    </p:spTree>
    <p:extLst>
      <p:ext uri="{BB962C8B-B14F-4D97-AF65-F5344CB8AC3E}">
        <p14:creationId xmlns:p14="http://schemas.microsoft.com/office/powerpoint/2010/main" val="20397398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511CFB-CA24-4861-B29F-CD7CFEDBF8A7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0" name="Picture 79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656CE980-FDF8-40BD-AB78-8440C6690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0" y="3003799"/>
            <a:ext cx="2390752" cy="201622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6"/>
            <a:ext cx="8147248" cy="4032503"/>
          </a:xfrm>
        </p:spPr>
        <p:txBody>
          <a:bodyPr/>
          <a:lstStyle/>
          <a:p>
            <a:r>
              <a:rPr lang="en-CA" sz="2400" dirty="0"/>
              <a:t>Some observable weld process events:</a:t>
            </a:r>
          </a:p>
          <a:p>
            <a:pPr lvl="1"/>
            <a:r>
              <a:rPr lang="en-CA" sz="2000" dirty="0"/>
              <a:t>A) Beginning of current</a:t>
            </a:r>
          </a:p>
          <a:p>
            <a:pPr lvl="1"/>
            <a:r>
              <a:rPr lang="en-CA" sz="2000" dirty="0"/>
              <a:t>B) Onset of molten nugget formation</a:t>
            </a:r>
          </a:p>
          <a:p>
            <a:pPr lvl="1"/>
            <a:r>
              <a:rPr lang="en-CA" sz="2000" dirty="0"/>
              <a:t>C) Molten nugget breaching steel-steel interface</a:t>
            </a:r>
          </a:p>
          <a:p>
            <a:pPr lvl="1"/>
            <a:r>
              <a:rPr lang="en-CA" sz="2000" dirty="0">
                <a:solidFill>
                  <a:schemeClr val="bg2">
                    <a:lumMod val="50000"/>
                  </a:schemeClr>
                </a:solidFill>
              </a:rPr>
              <a:t>D) Vertical saturation of molten weld nugget</a:t>
            </a:r>
          </a:p>
          <a:p>
            <a:pPr lvl="1"/>
            <a:r>
              <a:rPr lang="en-CA" sz="2000" dirty="0"/>
              <a:t>E) End of current</a:t>
            </a:r>
          </a:p>
          <a:p>
            <a:pPr lvl="1"/>
            <a:r>
              <a:rPr lang="en-CA" sz="2000" dirty="0"/>
              <a:t>F) Solidification of nugget</a:t>
            </a:r>
          </a:p>
          <a:p>
            <a:pPr marL="1828800" lvl="7" indent="0">
              <a:buNone/>
            </a:pPr>
            <a:r>
              <a:rPr lang="en-CA" sz="1300" dirty="0"/>
              <a:t>     </a:t>
            </a:r>
            <a:br>
              <a:rPr lang="en-CA" sz="1300" dirty="0"/>
            </a:br>
            <a:r>
              <a:rPr lang="en-CA" sz="1300" dirty="0"/>
              <a:t>     </a:t>
            </a:r>
            <a:br>
              <a:rPr lang="en-CA" sz="1300" dirty="0"/>
            </a:br>
            <a:r>
              <a:rPr lang="en-CA" sz="1300" dirty="0"/>
              <a:t>     </a:t>
            </a:r>
            <a:br>
              <a:rPr lang="en-CA" sz="1300" dirty="0"/>
            </a:br>
            <a:r>
              <a:rPr lang="en-CA" sz="1300" dirty="0"/>
              <a:t>     </a:t>
            </a:r>
            <a:r>
              <a:rPr lang="en-CA" sz="1300" dirty="0">
                <a:solidFill>
                  <a:schemeClr val="bg2">
                    <a:lumMod val="50000"/>
                  </a:schemeClr>
                </a:solidFill>
              </a:rPr>
              <a:t>D</a:t>
            </a:r>
            <a:br>
              <a:rPr lang="en-CA" sz="1300" dirty="0"/>
            </a:br>
            <a:r>
              <a:rPr lang="en-CA" sz="1300" dirty="0"/>
              <a:t>     </a:t>
            </a:r>
            <a:br>
              <a:rPr lang="en-CA" sz="1300" dirty="0"/>
            </a:br>
            <a:r>
              <a:rPr lang="en-CA" sz="1300" dirty="0"/>
              <a:t>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RIWA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F240F50-B624-407D-9C64-D30DF73C938A}"/>
              </a:ext>
            </a:extLst>
          </p:cNvPr>
          <p:cNvCxnSpPr>
            <a:cxnSpLocks/>
          </p:cNvCxnSpPr>
          <p:nvPr/>
        </p:nvCxnSpPr>
        <p:spPr>
          <a:xfrm>
            <a:off x="2846276" y="4302000"/>
            <a:ext cx="3741948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BDC8DFE-EA1E-4891-9510-05F270BF1E5F}"/>
              </a:ext>
            </a:extLst>
          </p:cNvPr>
          <p:cNvCxnSpPr>
            <a:cxnSpLocks/>
          </p:cNvCxnSpPr>
          <p:nvPr/>
        </p:nvCxnSpPr>
        <p:spPr>
          <a:xfrm>
            <a:off x="6588224" y="3003798"/>
            <a:ext cx="0" cy="2016224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1637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511CFB-CA24-4861-B29F-CD7CFEDBF8A7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0" name="Picture 79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656CE980-FDF8-40BD-AB78-8440C6690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0" y="3003799"/>
            <a:ext cx="2390752" cy="201622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6"/>
            <a:ext cx="8147248" cy="4032503"/>
          </a:xfrm>
        </p:spPr>
        <p:txBody>
          <a:bodyPr/>
          <a:lstStyle/>
          <a:p>
            <a:r>
              <a:rPr lang="en-CA" sz="2400" dirty="0"/>
              <a:t>Some observable weld process events:</a:t>
            </a:r>
          </a:p>
          <a:p>
            <a:pPr lvl="1"/>
            <a:r>
              <a:rPr lang="en-CA" sz="2000" dirty="0"/>
              <a:t>A) Beginning of current</a:t>
            </a:r>
          </a:p>
          <a:p>
            <a:pPr lvl="1"/>
            <a:r>
              <a:rPr lang="en-CA" sz="2000" dirty="0"/>
              <a:t>B) Onset of molten nugget formation</a:t>
            </a:r>
          </a:p>
          <a:p>
            <a:pPr lvl="1"/>
            <a:r>
              <a:rPr lang="en-CA" sz="2000" dirty="0"/>
              <a:t>C) Molten nugget breaching steel-steel interface</a:t>
            </a:r>
          </a:p>
          <a:p>
            <a:pPr lvl="1"/>
            <a:r>
              <a:rPr lang="en-CA" sz="2000" dirty="0"/>
              <a:t>D) Vertical saturation of molten weld nugget</a:t>
            </a:r>
          </a:p>
          <a:p>
            <a:pPr lvl="1"/>
            <a:r>
              <a:rPr lang="en-CA" sz="2000" dirty="0">
                <a:solidFill>
                  <a:schemeClr val="bg2">
                    <a:lumMod val="50000"/>
                  </a:schemeClr>
                </a:solidFill>
              </a:rPr>
              <a:t>E) End of current</a:t>
            </a:r>
          </a:p>
          <a:p>
            <a:pPr lvl="1"/>
            <a:r>
              <a:rPr lang="en-CA" sz="2000" dirty="0"/>
              <a:t>F) Solidification of nugget</a:t>
            </a:r>
          </a:p>
          <a:p>
            <a:pPr marL="1828800" lvl="7" indent="0">
              <a:buNone/>
            </a:pPr>
            <a:r>
              <a:rPr lang="en-CA" sz="1300" dirty="0"/>
              <a:t>     </a:t>
            </a:r>
            <a:br>
              <a:rPr lang="en-CA" sz="1300" dirty="0"/>
            </a:br>
            <a:r>
              <a:rPr lang="en-CA" sz="1300" dirty="0"/>
              <a:t>     </a:t>
            </a:r>
            <a:br>
              <a:rPr lang="en-CA" sz="1300" dirty="0"/>
            </a:br>
            <a:r>
              <a:rPr lang="en-CA" sz="1300" dirty="0"/>
              <a:t>     </a:t>
            </a:r>
            <a:br>
              <a:rPr lang="en-CA" sz="1300" dirty="0"/>
            </a:br>
            <a:r>
              <a:rPr lang="en-CA" sz="1300" dirty="0"/>
              <a:t>     </a:t>
            </a:r>
            <a:br>
              <a:rPr lang="en-CA" sz="1300" dirty="0"/>
            </a:br>
            <a:r>
              <a:rPr lang="en-CA" sz="1300" dirty="0"/>
              <a:t>     </a:t>
            </a:r>
            <a:r>
              <a:rPr lang="en-CA" sz="1300" dirty="0">
                <a:solidFill>
                  <a:schemeClr val="bg2">
                    <a:lumMod val="50000"/>
                  </a:schemeClr>
                </a:solidFill>
              </a:rPr>
              <a:t>E</a:t>
            </a:r>
            <a:br>
              <a:rPr lang="en-CA" sz="1300" dirty="0"/>
            </a:br>
            <a:r>
              <a:rPr lang="en-CA" sz="1300" dirty="0"/>
              <a:t>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RIWA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0A46A66-E8DD-4C55-8826-A1D9A5C4D342}"/>
              </a:ext>
            </a:extLst>
          </p:cNvPr>
          <p:cNvCxnSpPr>
            <a:cxnSpLocks/>
          </p:cNvCxnSpPr>
          <p:nvPr/>
        </p:nvCxnSpPr>
        <p:spPr>
          <a:xfrm>
            <a:off x="2846276" y="4518000"/>
            <a:ext cx="4173996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5DC77AD-0AC3-481C-899E-630CD7C17E1E}"/>
              </a:ext>
            </a:extLst>
          </p:cNvPr>
          <p:cNvCxnSpPr>
            <a:cxnSpLocks/>
          </p:cNvCxnSpPr>
          <p:nvPr/>
        </p:nvCxnSpPr>
        <p:spPr>
          <a:xfrm>
            <a:off x="7020272" y="3003798"/>
            <a:ext cx="0" cy="2016224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6606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511CFB-CA24-4861-B29F-CD7CFEDBF8A7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0" name="Picture 79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656CE980-FDF8-40BD-AB78-8440C6690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0" y="3003799"/>
            <a:ext cx="2390752" cy="201622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6"/>
            <a:ext cx="8147248" cy="4032503"/>
          </a:xfrm>
        </p:spPr>
        <p:txBody>
          <a:bodyPr/>
          <a:lstStyle/>
          <a:p>
            <a:r>
              <a:rPr lang="en-CA" sz="2400" dirty="0"/>
              <a:t>Some observable weld process events:</a:t>
            </a:r>
          </a:p>
          <a:p>
            <a:pPr lvl="1"/>
            <a:r>
              <a:rPr lang="en-CA" sz="2000" dirty="0"/>
              <a:t>A) Beginning of current</a:t>
            </a:r>
          </a:p>
          <a:p>
            <a:pPr lvl="1"/>
            <a:r>
              <a:rPr lang="en-CA" sz="2000" dirty="0"/>
              <a:t>B) Onset of molten nugget formation</a:t>
            </a:r>
          </a:p>
          <a:p>
            <a:pPr lvl="1"/>
            <a:r>
              <a:rPr lang="en-CA" sz="2000" dirty="0"/>
              <a:t>C) Molten nugget breaching steel-steel interface</a:t>
            </a:r>
          </a:p>
          <a:p>
            <a:pPr lvl="1"/>
            <a:r>
              <a:rPr lang="en-CA" sz="2000" dirty="0"/>
              <a:t>D) Vertical saturation of molten weld nugget</a:t>
            </a:r>
          </a:p>
          <a:p>
            <a:pPr lvl="1"/>
            <a:r>
              <a:rPr lang="en-CA" sz="2000" dirty="0"/>
              <a:t>E) End of current</a:t>
            </a:r>
          </a:p>
          <a:p>
            <a:pPr lvl="1"/>
            <a:r>
              <a:rPr lang="en-CA" sz="2000" dirty="0">
                <a:solidFill>
                  <a:schemeClr val="bg2">
                    <a:lumMod val="50000"/>
                  </a:schemeClr>
                </a:solidFill>
              </a:rPr>
              <a:t>F) Solidification of nugget</a:t>
            </a:r>
          </a:p>
          <a:p>
            <a:pPr marL="1828800" lvl="7" indent="0">
              <a:buNone/>
            </a:pPr>
            <a:r>
              <a:rPr lang="en-CA" sz="1300" dirty="0"/>
              <a:t>     </a:t>
            </a:r>
            <a:br>
              <a:rPr lang="en-CA" sz="1300" dirty="0"/>
            </a:br>
            <a:r>
              <a:rPr lang="en-CA" sz="1300" dirty="0"/>
              <a:t>     </a:t>
            </a:r>
            <a:br>
              <a:rPr lang="en-CA" sz="1300" dirty="0"/>
            </a:br>
            <a:r>
              <a:rPr lang="en-CA" sz="1300" dirty="0"/>
              <a:t>     </a:t>
            </a:r>
            <a:br>
              <a:rPr lang="en-CA" sz="1300" dirty="0"/>
            </a:br>
            <a:r>
              <a:rPr lang="en-CA" sz="1300" dirty="0"/>
              <a:t>     </a:t>
            </a:r>
            <a:br>
              <a:rPr lang="en-CA" sz="1300" dirty="0"/>
            </a:br>
            <a:r>
              <a:rPr lang="en-CA" sz="1300" dirty="0"/>
              <a:t>     </a:t>
            </a:r>
            <a:br>
              <a:rPr lang="en-CA" sz="1300" dirty="0"/>
            </a:br>
            <a:r>
              <a:rPr lang="en-CA" sz="1300" dirty="0"/>
              <a:t>     </a:t>
            </a:r>
            <a:r>
              <a:rPr lang="en-CA" sz="1300" dirty="0">
                <a:solidFill>
                  <a:schemeClr val="bg2">
                    <a:lumMod val="50000"/>
                  </a:schemeClr>
                </a:solidFill>
              </a:rPr>
              <a:t>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RIWA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6869B21-3092-4E44-AA92-FBC99325D961}"/>
              </a:ext>
            </a:extLst>
          </p:cNvPr>
          <p:cNvCxnSpPr>
            <a:cxnSpLocks/>
          </p:cNvCxnSpPr>
          <p:nvPr/>
        </p:nvCxnSpPr>
        <p:spPr>
          <a:xfrm>
            <a:off x="2846276" y="4698000"/>
            <a:ext cx="4443772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A9535DF-4F5C-47CB-85BE-35CECECA7C44}"/>
              </a:ext>
            </a:extLst>
          </p:cNvPr>
          <p:cNvCxnSpPr>
            <a:cxnSpLocks/>
          </p:cNvCxnSpPr>
          <p:nvPr/>
        </p:nvCxnSpPr>
        <p:spPr>
          <a:xfrm>
            <a:off x="7290048" y="3003798"/>
            <a:ext cx="0" cy="2016224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4397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511CFB-CA24-4861-B29F-CD7CFEDBF8A7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929CF9-9192-43C7-983C-D0D9A244B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316" y="2571437"/>
            <a:ext cx="2906044" cy="252059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/>
              <a:t>Idea: </a:t>
            </a:r>
          </a:p>
          <a:p>
            <a:pPr lvl="1"/>
            <a:r>
              <a:rPr lang="en-CA" sz="2000" dirty="0"/>
              <a:t>Automate characterization of ultrasonic data</a:t>
            </a:r>
          </a:p>
          <a:p>
            <a:pPr lvl="2"/>
            <a:r>
              <a:rPr lang="en-CA" sz="1800" dirty="0"/>
              <a:t>Relate to physical weld characteristics and weld process events</a:t>
            </a:r>
          </a:p>
          <a:p>
            <a:pPr lvl="2"/>
            <a:r>
              <a:rPr lang="en-CA" sz="1800" dirty="0"/>
              <a:t>Predict/determine weld quality</a:t>
            </a:r>
          </a:p>
          <a:p>
            <a:pPr lvl="1"/>
            <a:r>
              <a:rPr lang="en-CA" sz="2000" dirty="0"/>
              <a:t>Classical approach:</a:t>
            </a:r>
          </a:p>
          <a:p>
            <a:pPr lvl="2"/>
            <a:r>
              <a:rPr lang="en-CA" sz="1800" dirty="0"/>
              <a:t>Unreliable</a:t>
            </a:r>
          </a:p>
          <a:p>
            <a:pPr lvl="2"/>
            <a:r>
              <a:rPr lang="en-CA" sz="1800" dirty="0"/>
              <a:t>Slow</a:t>
            </a:r>
          </a:p>
          <a:p>
            <a:pPr lvl="2"/>
            <a:r>
              <a:rPr lang="en-CA" sz="1800" dirty="0"/>
              <a:t>Difficult/impossible</a:t>
            </a:r>
            <a:br>
              <a:rPr lang="en-CA" sz="1800" dirty="0"/>
            </a:br>
            <a:r>
              <a:rPr lang="en-CA" sz="1800" dirty="0"/>
              <a:t>to program by hand</a:t>
            </a:r>
            <a:br>
              <a:rPr lang="en-CA" sz="1800" dirty="0"/>
            </a:br>
            <a:endParaRPr lang="en-CA" sz="1600" dirty="0"/>
          </a:p>
          <a:p>
            <a:pPr lvl="1"/>
            <a:r>
              <a:rPr lang="en-CA" sz="2000" dirty="0"/>
              <a:t>Solution: </a:t>
            </a:r>
            <a:r>
              <a:rPr lang="en-CA" sz="2000" dirty="0">
                <a:solidFill>
                  <a:schemeClr val="bg2">
                    <a:lumMod val="50000"/>
                  </a:schemeClr>
                </a:solidFill>
              </a:rPr>
              <a:t>Deep Learning</a:t>
            </a:r>
          </a:p>
          <a:p>
            <a:pPr marL="630936" lvl="2" indent="0">
              <a:buNone/>
            </a:pPr>
            <a:br>
              <a:rPr lang="en-CA" dirty="0"/>
            </a:br>
            <a:endParaRPr lang="en-CA" dirty="0"/>
          </a:p>
        </p:txBody>
      </p:sp>
      <p:pic>
        <p:nvPicPr>
          <p:cNvPr id="18" name="Picture 17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AF330B0A-2A0D-48C2-810C-BBF64EE28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0" y="3003799"/>
            <a:ext cx="2390752" cy="20162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RIWA</a:t>
            </a:r>
          </a:p>
        </p:txBody>
      </p:sp>
    </p:spTree>
    <p:extLst>
      <p:ext uri="{BB962C8B-B14F-4D97-AF65-F5344CB8AC3E}">
        <p14:creationId xmlns:p14="http://schemas.microsoft.com/office/powerpoint/2010/main" val="37016396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511CFB-CA24-4861-B29F-CD7CFEDBF8A7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929CF9-9192-43C7-983C-D0D9A244B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316" y="2571437"/>
            <a:ext cx="2906044" cy="252059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/>
              <a:t>Idea: </a:t>
            </a:r>
          </a:p>
          <a:p>
            <a:pPr lvl="1"/>
            <a:r>
              <a:rPr lang="en-CA" sz="2000" dirty="0"/>
              <a:t>Automate characterization of ultrasonic data</a:t>
            </a:r>
          </a:p>
          <a:p>
            <a:pPr lvl="2"/>
            <a:r>
              <a:rPr lang="en-CA" sz="1800" dirty="0"/>
              <a:t>Relate to physical weld characteristics and weld process events</a:t>
            </a:r>
          </a:p>
          <a:p>
            <a:pPr lvl="2"/>
            <a:r>
              <a:rPr lang="en-CA" sz="1800" dirty="0"/>
              <a:t>Predict/determine weld quality</a:t>
            </a:r>
          </a:p>
          <a:p>
            <a:pPr lvl="1"/>
            <a:r>
              <a:rPr lang="en-CA" sz="2000" dirty="0"/>
              <a:t>Classical approach:</a:t>
            </a:r>
          </a:p>
          <a:p>
            <a:pPr lvl="2"/>
            <a:r>
              <a:rPr lang="en-CA" sz="1800" dirty="0"/>
              <a:t>Unreliable</a:t>
            </a:r>
          </a:p>
          <a:p>
            <a:pPr lvl="2"/>
            <a:r>
              <a:rPr lang="en-CA" sz="1800" dirty="0"/>
              <a:t>Slow</a:t>
            </a:r>
          </a:p>
          <a:p>
            <a:pPr lvl="2"/>
            <a:r>
              <a:rPr lang="en-CA" sz="1800" dirty="0"/>
              <a:t>Difficult/impossible</a:t>
            </a:r>
            <a:br>
              <a:rPr lang="en-CA" sz="1800" dirty="0"/>
            </a:br>
            <a:r>
              <a:rPr lang="en-CA" sz="1800" dirty="0"/>
              <a:t>to program by hand</a:t>
            </a:r>
            <a:br>
              <a:rPr lang="en-CA" sz="1800" dirty="0"/>
            </a:br>
            <a:endParaRPr lang="en-CA" sz="1600" dirty="0"/>
          </a:p>
          <a:p>
            <a:pPr lvl="1"/>
            <a:r>
              <a:rPr lang="en-CA" sz="2000" dirty="0"/>
              <a:t>Solution: </a:t>
            </a:r>
            <a:r>
              <a:rPr lang="en-CA" sz="2000" dirty="0">
                <a:solidFill>
                  <a:schemeClr val="bg2">
                    <a:lumMod val="50000"/>
                  </a:schemeClr>
                </a:solidFill>
              </a:rPr>
              <a:t>Deep Learning</a:t>
            </a:r>
          </a:p>
          <a:p>
            <a:pPr lvl="2"/>
            <a:r>
              <a:rPr lang="en-CA" sz="1800" dirty="0">
                <a:solidFill>
                  <a:srgbClr val="FF0000"/>
                </a:solidFill>
              </a:rPr>
              <a:t>Post-process</a:t>
            </a:r>
            <a:br>
              <a:rPr lang="en-CA" dirty="0"/>
            </a:br>
            <a:endParaRPr lang="en-CA" dirty="0"/>
          </a:p>
        </p:txBody>
      </p:sp>
      <p:pic>
        <p:nvPicPr>
          <p:cNvPr id="7" name="Picture 6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17ABB32A-26B7-4F12-A305-E446C1089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0" y="3003799"/>
            <a:ext cx="2390752" cy="20162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RIWA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CA1456-38D2-4FB8-B458-60C9ACF7FC58}"/>
              </a:ext>
            </a:extLst>
          </p:cNvPr>
          <p:cNvSpPr/>
          <p:nvPr/>
        </p:nvSpPr>
        <p:spPr>
          <a:xfrm flipH="1">
            <a:off x="5364088" y="3003798"/>
            <a:ext cx="2376264" cy="2016224"/>
          </a:xfrm>
          <a:prstGeom prst="rect">
            <a:avLst/>
          </a:prstGeom>
          <a:noFill/>
          <a:ln w="38100" cmpd="sng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799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511CFB-CA24-4861-B29F-CD7CFEDBF8A7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929CF9-9192-43C7-983C-D0D9A244B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316" y="2571437"/>
            <a:ext cx="2906044" cy="252059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/>
              <a:t>Idea: </a:t>
            </a:r>
          </a:p>
          <a:p>
            <a:pPr lvl="1"/>
            <a:r>
              <a:rPr lang="en-CA" sz="2000" dirty="0"/>
              <a:t>Automate characterization of ultrasonic data</a:t>
            </a:r>
          </a:p>
          <a:p>
            <a:pPr lvl="2"/>
            <a:r>
              <a:rPr lang="en-CA" sz="1800" dirty="0"/>
              <a:t>Relate to physical weld characteristics and weld process events</a:t>
            </a:r>
          </a:p>
          <a:p>
            <a:pPr lvl="2"/>
            <a:r>
              <a:rPr lang="en-CA" sz="1800" dirty="0"/>
              <a:t>Predict/determine weld quality</a:t>
            </a:r>
          </a:p>
          <a:p>
            <a:pPr lvl="1"/>
            <a:r>
              <a:rPr lang="en-CA" sz="2000" dirty="0"/>
              <a:t>Classical approach:</a:t>
            </a:r>
          </a:p>
          <a:p>
            <a:pPr lvl="2"/>
            <a:r>
              <a:rPr lang="en-CA" sz="1800" dirty="0"/>
              <a:t>Unreliable</a:t>
            </a:r>
          </a:p>
          <a:p>
            <a:pPr lvl="2"/>
            <a:r>
              <a:rPr lang="en-CA" sz="1800" dirty="0"/>
              <a:t>Slow</a:t>
            </a:r>
          </a:p>
          <a:p>
            <a:pPr lvl="2"/>
            <a:r>
              <a:rPr lang="en-CA" sz="1800" dirty="0"/>
              <a:t>Difficult/impossible</a:t>
            </a:r>
            <a:br>
              <a:rPr lang="en-CA" sz="1800" dirty="0"/>
            </a:br>
            <a:r>
              <a:rPr lang="en-CA" sz="1800" dirty="0"/>
              <a:t>to program by hand</a:t>
            </a:r>
            <a:br>
              <a:rPr lang="en-CA" sz="1800" dirty="0"/>
            </a:br>
            <a:endParaRPr lang="en-CA" sz="1600" dirty="0"/>
          </a:p>
          <a:p>
            <a:pPr lvl="1"/>
            <a:r>
              <a:rPr lang="en-CA" sz="2000" dirty="0"/>
              <a:t>Solution: </a:t>
            </a:r>
            <a:r>
              <a:rPr lang="en-CA" sz="2000" dirty="0">
                <a:solidFill>
                  <a:schemeClr val="bg2">
                    <a:lumMod val="50000"/>
                  </a:schemeClr>
                </a:solidFill>
              </a:rPr>
              <a:t>Deep Learning</a:t>
            </a:r>
          </a:p>
          <a:p>
            <a:pPr lvl="2"/>
            <a:r>
              <a:rPr lang="en-CA" sz="1800" dirty="0">
                <a:solidFill>
                  <a:srgbClr val="FF0000"/>
                </a:solidFill>
              </a:rPr>
              <a:t>In-process</a:t>
            </a:r>
            <a:br>
              <a:rPr lang="en-CA" dirty="0"/>
            </a:br>
            <a:endParaRPr lang="en-CA" dirty="0"/>
          </a:p>
        </p:txBody>
      </p:sp>
      <p:pic>
        <p:nvPicPr>
          <p:cNvPr id="18" name="Picture 17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AF330B0A-2A0D-48C2-810C-BBF64EE28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0" y="3003799"/>
            <a:ext cx="2390752" cy="20162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RIWA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CA1456-38D2-4FB8-B458-60C9ACF7FC58}"/>
              </a:ext>
            </a:extLst>
          </p:cNvPr>
          <p:cNvSpPr/>
          <p:nvPr/>
        </p:nvSpPr>
        <p:spPr>
          <a:xfrm flipH="1">
            <a:off x="5580112" y="3003798"/>
            <a:ext cx="576064" cy="2016224"/>
          </a:xfrm>
          <a:prstGeom prst="rect">
            <a:avLst/>
          </a:prstGeom>
          <a:noFill/>
          <a:ln w="38100" cmpd="sng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5532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511CFB-CA24-4861-B29F-CD7CFEDBF8A7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929CF9-9192-43C7-983C-D0D9A244B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316" y="2571437"/>
            <a:ext cx="2906044" cy="252059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/>
              <a:t>Idea: </a:t>
            </a:r>
          </a:p>
          <a:p>
            <a:pPr lvl="1"/>
            <a:r>
              <a:rPr lang="en-CA" sz="2000" dirty="0"/>
              <a:t>Automate characterization of ultrasonic data</a:t>
            </a:r>
          </a:p>
          <a:p>
            <a:pPr lvl="2"/>
            <a:r>
              <a:rPr lang="en-CA" sz="1800" dirty="0"/>
              <a:t>Relate to physical weld characteristics and weld process events</a:t>
            </a:r>
          </a:p>
          <a:p>
            <a:pPr lvl="2"/>
            <a:r>
              <a:rPr lang="en-CA" sz="1800" dirty="0"/>
              <a:t>Predict/determine weld quality</a:t>
            </a:r>
          </a:p>
          <a:p>
            <a:pPr lvl="1"/>
            <a:r>
              <a:rPr lang="en-CA" sz="2000" dirty="0"/>
              <a:t>Classical approach:</a:t>
            </a:r>
          </a:p>
          <a:p>
            <a:pPr lvl="2"/>
            <a:r>
              <a:rPr lang="en-CA" sz="1800" dirty="0"/>
              <a:t>Unreliable</a:t>
            </a:r>
          </a:p>
          <a:p>
            <a:pPr lvl="2"/>
            <a:r>
              <a:rPr lang="en-CA" sz="1800" dirty="0"/>
              <a:t>Slow</a:t>
            </a:r>
          </a:p>
          <a:p>
            <a:pPr lvl="2"/>
            <a:r>
              <a:rPr lang="en-CA" sz="1800" dirty="0"/>
              <a:t>Difficult/impossible</a:t>
            </a:r>
            <a:br>
              <a:rPr lang="en-CA" sz="1800" dirty="0"/>
            </a:br>
            <a:r>
              <a:rPr lang="en-CA" sz="1800" dirty="0"/>
              <a:t>to program by hand</a:t>
            </a:r>
            <a:br>
              <a:rPr lang="en-CA" sz="1800" dirty="0"/>
            </a:br>
            <a:endParaRPr lang="en-CA" sz="1600" dirty="0"/>
          </a:p>
          <a:p>
            <a:pPr lvl="1"/>
            <a:r>
              <a:rPr lang="en-CA" sz="2000" dirty="0"/>
              <a:t>Solution: </a:t>
            </a:r>
            <a:r>
              <a:rPr lang="en-CA" sz="2000" dirty="0">
                <a:solidFill>
                  <a:schemeClr val="bg2">
                    <a:lumMod val="50000"/>
                  </a:schemeClr>
                </a:solidFill>
              </a:rPr>
              <a:t>Deep Learning</a:t>
            </a:r>
          </a:p>
          <a:p>
            <a:pPr lvl="2"/>
            <a:r>
              <a:rPr lang="en-CA" sz="1800" dirty="0">
                <a:solidFill>
                  <a:srgbClr val="FF0000"/>
                </a:solidFill>
              </a:rPr>
              <a:t>In-process</a:t>
            </a:r>
            <a:br>
              <a:rPr lang="en-CA" dirty="0"/>
            </a:br>
            <a:endParaRPr lang="en-CA" dirty="0"/>
          </a:p>
        </p:txBody>
      </p:sp>
      <p:pic>
        <p:nvPicPr>
          <p:cNvPr id="18" name="Picture 17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AF330B0A-2A0D-48C2-810C-BBF64EE28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0" y="3003799"/>
            <a:ext cx="2390752" cy="20162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RIWA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CA1456-38D2-4FB8-B458-60C9ACF7FC58}"/>
              </a:ext>
            </a:extLst>
          </p:cNvPr>
          <p:cNvSpPr/>
          <p:nvPr/>
        </p:nvSpPr>
        <p:spPr>
          <a:xfrm flipH="1">
            <a:off x="5580112" y="3003798"/>
            <a:ext cx="1008112" cy="2016224"/>
          </a:xfrm>
          <a:prstGeom prst="rect">
            <a:avLst/>
          </a:prstGeom>
          <a:noFill/>
          <a:ln w="38100" cmpd="sng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2780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511CFB-CA24-4861-B29F-CD7CFEDBF8A7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929CF9-9192-43C7-983C-D0D9A244B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316" y="2571437"/>
            <a:ext cx="2906044" cy="252059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/>
              <a:t>Idea: </a:t>
            </a:r>
          </a:p>
          <a:p>
            <a:pPr lvl="1"/>
            <a:r>
              <a:rPr lang="en-CA" sz="2000" dirty="0"/>
              <a:t>Automate characterization of ultrasonic data</a:t>
            </a:r>
          </a:p>
          <a:p>
            <a:pPr lvl="2"/>
            <a:r>
              <a:rPr lang="en-CA" sz="1800" dirty="0"/>
              <a:t>Relate to physical weld characteristics and weld process events</a:t>
            </a:r>
          </a:p>
          <a:p>
            <a:pPr lvl="2"/>
            <a:r>
              <a:rPr lang="en-CA" sz="1800" dirty="0"/>
              <a:t>Predict/determine weld quality</a:t>
            </a:r>
          </a:p>
          <a:p>
            <a:pPr lvl="1"/>
            <a:r>
              <a:rPr lang="en-CA" sz="2000" dirty="0"/>
              <a:t>Classical approach:</a:t>
            </a:r>
          </a:p>
          <a:p>
            <a:pPr lvl="2"/>
            <a:r>
              <a:rPr lang="en-CA" sz="1800" dirty="0"/>
              <a:t>Unreliable</a:t>
            </a:r>
          </a:p>
          <a:p>
            <a:pPr lvl="2"/>
            <a:r>
              <a:rPr lang="en-CA" sz="1800" dirty="0"/>
              <a:t>Slow</a:t>
            </a:r>
          </a:p>
          <a:p>
            <a:pPr lvl="2"/>
            <a:r>
              <a:rPr lang="en-CA" sz="1800" dirty="0"/>
              <a:t>Difficult/impossible</a:t>
            </a:r>
            <a:br>
              <a:rPr lang="en-CA" sz="1800" dirty="0"/>
            </a:br>
            <a:r>
              <a:rPr lang="en-CA" sz="1800" dirty="0"/>
              <a:t>to program by hand</a:t>
            </a:r>
            <a:br>
              <a:rPr lang="en-CA" sz="1800" dirty="0"/>
            </a:br>
            <a:endParaRPr lang="en-CA" sz="1600" dirty="0"/>
          </a:p>
          <a:p>
            <a:pPr lvl="1"/>
            <a:r>
              <a:rPr lang="en-CA" sz="2000" dirty="0"/>
              <a:t>Solution: </a:t>
            </a:r>
            <a:r>
              <a:rPr lang="en-CA" sz="2000" dirty="0">
                <a:solidFill>
                  <a:schemeClr val="bg2">
                    <a:lumMod val="50000"/>
                  </a:schemeClr>
                </a:solidFill>
              </a:rPr>
              <a:t>Deep Learning</a:t>
            </a:r>
          </a:p>
          <a:p>
            <a:pPr lvl="2"/>
            <a:r>
              <a:rPr lang="en-CA" sz="1800" dirty="0">
                <a:solidFill>
                  <a:srgbClr val="FF0000"/>
                </a:solidFill>
              </a:rPr>
              <a:t>In-process</a:t>
            </a:r>
            <a:br>
              <a:rPr lang="en-CA" dirty="0"/>
            </a:br>
            <a:endParaRPr lang="en-CA" dirty="0"/>
          </a:p>
        </p:txBody>
      </p:sp>
      <p:pic>
        <p:nvPicPr>
          <p:cNvPr id="18" name="Picture 17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AF330B0A-2A0D-48C2-810C-BBF64EE28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0" y="3003799"/>
            <a:ext cx="2390752" cy="20162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RIWA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CA1456-38D2-4FB8-B458-60C9ACF7FC58}"/>
              </a:ext>
            </a:extLst>
          </p:cNvPr>
          <p:cNvSpPr/>
          <p:nvPr/>
        </p:nvSpPr>
        <p:spPr>
          <a:xfrm flipH="1">
            <a:off x="5580112" y="3003798"/>
            <a:ext cx="1440160" cy="2016224"/>
          </a:xfrm>
          <a:prstGeom prst="rect">
            <a:avLst/>
          </a:prstGeom>
          <a:noFill/>
          <a:ln w="38100" cmpd="sng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9300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511CFB-CA24-4861-B29F-CD7CFEDBF8A7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929CF9-9192-43C7-983C-D0D9A244B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316" y="2571437"/>
            <a:ext cx="2906044" cy="252059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/>
              <a:t>Idea: </a:t>
            </a:r>
          </a:p>
          <a:p>
            <a:pPr lvl="1"/>
            <a:r>
              <a:rPr lang="en-CA" sz="2000" dirty="0"/>
              <a:t>Automate characterization of ultrasonic data</a:t>
            </a:r>
          </a:p>
          <a:p>
            <a:pPr lvl="2"/>
            <a:r>
              <a:rPr lang="en-CA" sz="1800" dirty="0"/>
              <a:t>Relate to physical weld characteristics and weld process events</a:t>
            </a:r>
          </a:p>
          <a:p>
            <a:pPr lvl="2"/>
            <a:r>
              <a:rPr lang="en-CA" sz="1800" dirty="0"/>
              <a:t>Predict/determine weld quality</a:t>
            </a:r>
          </a:p>
          <a:p>
            <a:pPr lvl="1"/>
            <a:r>
              <a:rPr lang="en-CA" sz="2000" dirty="0"/>
              <a:t>Classical approach:</a:t>
            </a:r>
          </a:p>
          <a:p>
            <a:pPr lvl="2"/>
            <a:r>
              <a:rPr lang="en-CA" sz="1800" dirty="0"/>
              <a:t>Unreliable</a:t>
            </a:r>
          </a:p>
          <a:p>
            <a:pPr lvl="2"/>
            <a:r>
              <a:rPr lang="en-CA" sz="1800" dirty="0"/>
              <a:t>Slow</a:t>
            </a:r>
          </a:p>
          <a:p>
            <a:pPr lvl="2"/>
            <a:r>
              <a:rPr lang="en-CA" sz="1800" dirty="0"/>
              <a:t>Difficult/impossible</a:t>
            </a:r>
            <a:br>
              <a:rPr lang="en-CA" sz="1800" dirty="0"/>
            </a:br>
            <a:r>
              <a:rPr lang="en-CA" sz="1800" dirty="0"/>
              <a:t>to program by hand</a:t>
            </a:r>
            <a:br>
              <a:rPr lang="en-CA" sz="1800" dirty="0"/>
            </a:br>
            <a:endParaRPr lang="en-CA" sz="1600" dirty="0"/>
          </a:p>
          <a:p>
            <a:pPr lvl="1"/>
            <a:r>
              <a:rPr lang="en-CA" sz="2000" dirty="0"/>
              <a:t>Solution: </a:t>
            </a:r>
            <a:r>
              <a:rPr lang="en-CA" sz="2000" dirty="0">
                <a:solidFill>
                  <a:schemeClr val="bg2">
                    <a:lumMod val="50000"/>
                  </a:schemeClr>
                </a:solidFill>
              </a:rPr>
              <a:t>Deep Learning</a:t>
            </a:r>
          </a:p>
          <a:p>
            <a:pPr lvl="2"/>
            <a:r>
              <a:rPr lang="en-CA" sz="1800" dirty="0">
                <a:solidFill>
                  <a:srgbClr val="FF0000"/>
                </a:solidFill>
              </a:rPr>
              <a:t>In-process</a:t>
            </a:r>
            <a:br>
              <a:rPr lang="en-CA" dirty="0"/>
            </a:br>
            <a:endParaRPr lang="en-CA" dirty="0"/>
          </a:p>
        </p:txBody>
      </p:sp>
      <p:pic>
        <p:nvPicPr>
          <p:cNvPr id="18" name="Picture 17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AF330B0A-2A0D-48C2-810C-BBF64EE28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0" y="3003799"/>
            <a:ext cx="2390752" cy="20162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RIWA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CA1456-38D2-4FB8-B458-60C9ACF7FC58}"/>
              </a:ext>
            </a:extLst>
          </p:cNvPr>
          <p:cNvSpPr/>
          <p:nvPr/>
        </p:nvSpPr>
        <p:spPr>
          <a:xfrm flipH="1">
            <a:off x="5580112" y="3003798"/>
            <a:ext cx="1872208" cy="2016224"/>
          </a:xfrm>
          <a:prstGeom prst="rect">
            <a:avLst/>
          </a:prstGeom>
          <a:noFill/>
          <a:ln w="38100" cmpd="sng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1549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AI</a:t>
            </a:r>
            <a:r>
              <a:rPr lang="en-US" sz="2400" dirty="0"/>
              <a:t>: Develops machines that imitate intelligence</a:t>
            </a:r>
          </a:p>
          <a:p>
            <a:pPr lvl="1"/>
            <a:r>
              <a:rPr lang="en-US" sz="2000" dirty="0"/>
              <a:t>Elements of intelligence:</a:t>
            </a:r>
          </a:p>
          <a:p>
            <a:pPr lvl="2"/>
            <a:r>
              <a:rPr lang="en-US" sz="1800" dirty="0"/>
              <a:t>Perception</a:t>
            </a:r>
          </a:p>
          <a:p>
            <a:pPr lvl="2"/>
            <a:r>
              <a:rPr lang="en-US" sz="1800" dirty="0"/>
              <a:t>Reasoning</a:t>
            </a:r>
          </a:p>
          <a:p>
            <a:pPr lvl="2"/>
            <a:r>
              <a:rPr lang="en-US" sz="1800" dirty="0"/>
              <a:t>Problem Solving</a:t>
            </a:r>
          </a:p>
          <a:p>
            <a:pPr lvl="2"/>
            <a:r>
              <a:rPr lang="en-US" sz="1800" dirty="0"/>
              <a:t>Linguistics/Communication</a:t>
            </a:r>
          </a:p>
          <a:p>
            <a:pPr lvl="2"/>
            <a:r>
              <a:rPr lang="en-US" sz="1800" dirty="0"/>
              <a:t>Creativity</a:t>
            </a:r>
            <a:br>
              <a:rPr lang="en-US" sz="1800" dirty="0"/>
            </a:br>
            <a:r>
              <a:rPr lang="en-US" sz="1800" dirty="0"/>
              <a:t>…</a:t>
            </a:r>
          </a:p>
          <a:p>
            <a:pPr lvl="2"/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Learning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8280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AI, Machine Learning, and Deep Learning</a:t>
            </a:r>
            <a:endParaRPr lang="en-CA" sz="3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57E253-3CA3-4D79-9644-F475919FA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1757805"/>
            <a:ext cx="2398121" cy="239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67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A50AB40-1507-4823-88C2-EB5956976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364" y="1707655"/>
            <a:ext cx="3503271" cy="294330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US" sz="2400" dirty="0"/>
              <a:t>Resistance Spot Welding</a:t>
            </a:r>
            <a:endParaRPr lang="en-US" sz="1800" dirty="0"/>
          </a:p>
          <a:p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Automotive Body Assembly</a:t>
            </a:r>
          </a:p>
        </p:txBody>
      </p:sp>
    </p:spTree>
    <p:extLst>
      <p:ext uri="{BB962C8B-B14F-4D97-AF65-F5344CB8AC3E}">
        <p14:creationId xmlns:p14="http://schemas.microsoft.com/office/powerpoint/2010/main" val="4572056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Machine Learning</a:t>
            </a:r>
            <a:r>
              <a:rPr lang="en-US" sz="2400" dirty="0"/>
              <a:t>: </a:t>
            </a:r>
          </a:p>
          <a:p>
            <a:pPr lvl="1"/>
            <a:r>
              <a:rPr lang="en-US" sz="2000" dirty="0"/>
              <a:t>Major branch of AI</a:t>
            </a:r>
          </a:p>
          <a:p>
            <a:pPr lvl="1"/>
            <a:r>
              <a:rPr lang="en-US" sz="2000" dirty="0"/>
              <a:t>Allows computers to learn</a:t>
            </a:r>
          </a:p>
          <a:p>
            <a:pPr lvl="1"/>
            <a:r>
              <a:rPr lang="en-US" sz="2000" dirty="0"/>
              <a:t>Uses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mathematical modeling </a:t>
            </a:r>
            <a:br>
              <a:rPr lang="en-US" sz="2000" dirty="0">
                <a:solidFill>
                  <a:schemeClr val="accent6"/>
                </a:solidFill>
              </a:rPr>
            </a:br>
            <a:r>
              <a:rPr lang="en-US" sz="2000" dirty="0"/>
              <a:t>and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data-driven algorithms </a:t>
            </a:r>
            <a:br>
              <a:rPr lang="en-US" sz="2000" dirty="0">
                <a:solidFill>
                  <a:schemeClr val="accent6"/>
                </a:solidFill>
              </a:rPr>
            </a:br>
            <a:r>
              <a:rPr lang="en-US" sz="2000" dirty="0"/>
              <a:t>to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optimize models</a:t>
            </a:r>
          </a:p>
          <a:p>
            <a:pPr marL="457200" lvl="1" indent="0">
              <a:buNone/>
            </a:pP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8280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AI, Machine Learning, and Deep Learning</a:t>
            </a:r>
            <a:endParaRPr lang="en-CA" sz="3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6221A4-E0E1-446A-A52A-ABB7A43F6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757805"/>
            <a:ext cx="2398121" cy="239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368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DEB855-52F8-451B-ADF3-391D00744FFC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Machine Learning</a:t>
            </a:r>
            <a:r>
              <a:rPr lang="en-US" sz="2400" dirty="0"/>
              <a:t>: </a:t>
            </a:r>
          </a:p>
          <a:p>
            <a:pPr lvl="1"/>
            <a:r>
              <a:rPr lang="en-US" sz="2000" dirty="0"/>
              <a:t>Huge, highly active research field</a:t>
            </a:r>
          </a:p>
          <a:p>
            <a:pPr lvl="1"/>
            <a:r>
              <a:rPr lang="en-US" sz="2000" dirty="0"/>
              <a:t>Several different main subfields, many applications</a:t>
            </a:r>
            <a:endParaRPr lang="en-CA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8280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AI, Machine Learning, and Deep Learning</a:t>
            </a:r>
            <a:endParaRPr lang="en-CA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97740C-92B0-4B36-BC0B-E0FBC302A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643" y="2139702"/>
            <a:ext cx="6488465" cy="293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080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DEB855-52F8-451B-ADF3-391D00744FFC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Machine Learning</a:t>
            </a:r>
            <a:r>
              <a:rPr lang="en-US" sz="2400" dirty="0">
                <a:solidFill>
                  <a:schemeClr val="accent6"/>
                </a:solidFill>
              </a:rPr>
              <a:t>: </a:t>
            </a:r>
          </a:p>
          <a:p>
            <a:pPr lvl="1"/>
            <a:r>
              <a:rPr lang="en-US" sz="2000" dirty="0"/>
              <a:t>Huge, highly active research field</a:t>
            </a:r>
          </a:p>
          <a:p>
            <a:pPr lvl="1"/>
            <a:r>
              <a:rPr lang="en-US" sz="2000" dirty="0"/>
              <a:t>Several different main subfields, many applications</a:t>
            </a:r>
            <a:endParaRPr lang="en-CA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8280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AI, Machine Learning, and Deep Learning</a:t>
            </a:r>
            <a:endParaRPr lang="en-CA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97740C-92B0-4B36-BC0B-E0FBC302A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643" y="2139702"/>
            <a:ext cx="6488465" cy="29317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BC6319-E290-4FE4-AA55-5D01EE853158}"/>
              </a:ext>
            </a:extLst>
          </p:cNvPr>
          <p:cNvSpPr/>
          <p:nvPr/>
        </p:nvSpPr>
        <p:spPr>
          <a:xfrm>
            <a:off x="1619672" y="3867894"/>
            <a:ext cx="1656184" cy="1224136"/>
          </a:xfrm>
          <a:prstGeom prst="rect">
            <a:avLst/>
          </a:prstGeom>
          <a:noFill/>
          <a:ln w="12700" cmpd="sng"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D67CF2-1B7A-428D-B51C-43749E9F4D76}"/>
              </a:ext>
            </a:extLst>
          </p:cNvPr>
          <p:cNvSpPr/>
          <p:nvPr/>
        </p:nvSpPr>
        <p:spPr>
          <a:xfrm>
            <a:off x="1287892" y="2283718"/>
            <a:ext cx="2420012" cy="1440160"/>
          </a:xfrm>
          <a:prstGeom prst="rect">
            <a:avLst/>
          </a:prstGeom>
          <a:noFill/>
          <a:ln w="12700" cmpd="sng"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95842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DEB855-52F8-451B-ADF3-391D00744FFC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Deep Learning</a:t>
            </a:r>
            <a:r>
              <a:rPr lang="en-US" sz="2400" dirty="0"/>
              <a:t>: </a:t>
            </a:r>
          </a:p>
          <a:p>
            <a:pPr lvl="1"/>
            <a:r>
              <a:rPr lang="en-US" sz="2000" dirty="0"/>
              <a:t>Cutting edge of machine learning</a:t>
            </a:r>
          </a:p>
          <a:p>
            <a:pPr lvl="1"/>
            <a:r>
              <a:rPr lang="en-US" sz="2000" dirty="0"/>
              <a:t>Specifically uses deep artificial neural networks</a:t>
            </a:r>
            <a:endParaRPr lang="en-CA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8280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AI, Machine Learning, and Deep Learning</a:t>
            </a:r>
            <a:endParaRPr lang="en-CA" sz="3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B76E6E-2A7E-4353-B9AF-C4F0216BD6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56" y="2208626"/>
            <a:ext cx="6766487" cy="288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420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DEB855-52F8-451B-ADF3-391D00744FFC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Deep Learning</a:t>
            </a:r>
            <a:r>
              <a:rPr lang="en-US" sz="2400" dirty="0"/>
              <a:t>: </a:t>
            </a:r>
          </a:p>
          <a:p>
            <a:pPr lvl="1"/>
            <a:r>
              <a:rPr lang="en-US" sz="2000" dirty="0"/>
              <a:t>State of the art in many problems</a:t>
            </a:r>
            <a:endParaRPr lang="en-CA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8280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AI, Machine Learning, and Deep Learning</a:t>
            </a:r>
            <a:endParaRPr lang="en-CA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5A6D4C-1A1D-4125-80F3-A048635F6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88" y="1923678"/>
            <a:ext cx="6651424" cy="316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796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US" sz="2400" dirty="0"/>
              <a:t>Supervised learning requires “labeled” dataset</a:t>
            </a:r>
          </a:p>
          <a:p>
            <a:pPr lvl="1"/>
            <a:r>
              <a:rPr lang="en-CA" sz="2000" dirty="0"/>
              <a:t>Developed &gt;20000 welds with corresponding metadata</a:t>
            </a:r>
          </a:p>
          <a:p>
            <a:pPr lvl="2"/>
            <a:r>
              <a:rPr lang="en-CA" sz="1800" dirty="0"/>
              <a:t>E.g. date, time, sheet thicknesses, etc.</a:t>
            </a:r>
          </a:p>
          <a:p>
            <a:pPr lvl="2"/>
            <a:r>
              <a:rPr lang="en-CA" sz="1800" dirty="0"/>
              <a:t>Wide variety of weld parameters</a:t>
            </a:r>
          </a:p>
          <a:p>
            <a:pPr lvl="3"/>
            <a:r>
              <a:rPr lang="en-CA" sz="1600" dirty="0"/>
              <a:t>E.g. force, weld time, current, etc.</a:t>
            </a:r>
          </a:p>
          <a:p>
            <a:pPr lvl="3"/>
            <a:r>
              <a:rPr lang="en-CA" sz="1600" dirty="0"/>
              <a:t>Creates variety in B-scans and resultant weld size</a:t>
            </a:r>
          </a:p>
          <a:p>
            <a:pPr lvl="2"/>
            <a:r>
              <a:rPr lang="en-CA" sz="1800" dirty="0"/>
              <a:t>Labeled data for task of real-time characterization</a:t>
            </a:r>
          </a:p>
          <a:p>
            <a:pPr lvl="3"/>
            <a:r>
              <a:rPr lang="en-CA" sz="1600" dirty="0"/>
              <a:t>Annotate samples with key events and positions</a:t>
            </a:r>
          </a:p>
          <a:p>
            <a:pPr lvl="2"/>
            <a:r>
              <a:rPr lang="en-CA" sz="1800" dirty="0"/>
              <a:t>Modeled nugget growth curves as proportion of stack in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115927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AI for Real-Time Ultrasonic </a:t>
            </a:r>
          </a:p>
          <a:p>
            <a:r>
              <a:rPr lang="en-US" sz="3000" dirty="0"/>
              <a:t>	B-scan Characterization</a:t>
            </a:r>
            <a:endParaRPr lang="en-CA" sz="3000" dirty="0"/>
          </a:p>
        </p:txBody>
      </p:sp>
    </p:spTree>
    <p:extLst>
      <p:ext uri="{BB962C8B-B14F-4D97-AF65-F5344CB8AC3E}">
        <p14:creationId xmlns:p14="http://schemas.microsoft.com/office/powerpoint/2010/main" val="8422293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80598E-16E4-4E5E-A63B-21B1E04FA3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2" t="6714" r="3751" b="8073"/>
          <a:stretch/>
        </p:blipFill>
        <p:spPr>
          <a:xfrm>
            <a:off x="4137922" y="1684071"/>
            <a:ext cx="2594318" cy="13877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DEB855-52F8-451B-ADF3-391D00744FFC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US" sz="2400" dirty="0"/>
              <a:t>Labeled data:</a:t>
            </a:r>
            <a:endParaRPr lang="en-CA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115927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AI for Real-Time Ultrasonic </a:t>
            </a:r>
          </a:p>
          <a:p>
            <a:r>
              <a:rPr lang="en-US" sz="3000" dirty="0"/>
              <a:t>	B-scan Characterization</a:t>
            </a:r>
            <a:endParaRPr lang="en-CA" sz="3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4FC20C-AFE7-4269-8F56-E1E185B7A1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7" t="6698" r="4428" b="8312"/>
          <a:stretch/>
        </p:blipFill>
        <p:spPr>
          <a:xfrm>
            <a:off x="1455802" y="1684071"/>
            <a:ext cx="2594318" cy="1387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98E861-F90E-4464-BCC9-5CAE435E3A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18" t="5027" r="22572" b="6687"/>
          <a:stretch/>
        </p:blipFill>
        <p:spPr>
          <a:xfrm>
            <a:off x="4137922" y="3180968"/>
            <a:ext cx="2594318" cy="18390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247037-D353-4F26-BF88-691721DF05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78" t="5019" r="4428" b="3832"/>
          <a:stretch/>
        </p:blipFill>
        <p:spPr>
          <a:xfrm>
            <a:off x="1474694" y="3180968"/>
            <a:ext cx="2575426" cy="183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790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6"/>
            <a:ext cx="8280920" cy="3765009"/>
          </a:xfrm>
        </p:spPr>
        <p:txBody>
          <a:bodyPr/>
          <a:lstStyle/>
          <a:p>
            <a:r>
              <a:rPr lang="en-US" sz="2400" dirty="0"/>
              <a:t>Model development</a:t>
            </a:r>
          </a:p>
          <a:p>
            <a:pPr lvl="1"/>
            <a:r>
              <a:rPr lang="en-CA" sz="2000" dirty="0"/>
              <a:t>Selection &amp; optimization of model architecture</a:t>
            </a:r>
          </a:p>
          <a:p>
            <a:pPr lvl="2"/>
            <a:r>
              <a:rPr lang="en-CA" sz="1800" dirty="0"/>
              <a:t>Evaluated feasibility in terms of inference speed</a:t>
            </a:r>
          </a:p>
          <a:p>
            <a:pPr lvl="1"/>
            <a:r>
              <a:rPr lang="en-US" sz="2000" dirty="0"/>
              <a:t>Used classical algorithms to train deep neural networks</a:t>
            </a:r>
          </a:p>
          <a:p>
            <a:pPr lvl="1"/>
            <a:r>
              <a:rPr lang="en-US" sz="2000" dirty="0"/>
              <a:t>Used classical approaches to evaluate/compare models</a:t>
            </a:r>
          </a:p>
          <a:p>
            <a:pPr lvl="1"/>
            <a:r>
              <a:rPr lang="en-US" sz="2000" dirty="0"/>
              <a:t>Evaluated:</a:t>
            </a:r>
          </a:p>
          <a:p>
            <a:pPr lvl="2"/>
            <a:r>
              <a:rPr lang="en-US" sz="1800" dirty="0"/>
              <a:t>Detection rates and false negatives of events</a:t>
            </a:r>
          </a:p>
          <a:p>
            <a:pPr lvl="2"/>
            <a:r>
              <a:rPr lang="en-US" sz="1800" dirty="0"/>
              <a:t>Timeliness of event detection</a:t>
            </a:r>
          </a:p>
          <a:p>
            <a:pPr lvl="2"/>
            <a:r>
              <a:rPr lang="en-US" sz="1800" dirty="0"/>
              <a:t>Accuracy of nugget penetration proportional to stack (</a:t>
            </a:r>
            <a:r>
              <a:rPr lang="en-CA" sz="1800" dirty="0"/>
              <a:t>±10%)</a:t>
            </a:r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115927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AI for Real-Time Ultrasonic </a:t>
            </a:r>
          </a:p>
          <a:p>
            <a:r>
              <a:rPr lang="en-US" sz="3000" dirty="0"/>
              <a:t>	B-scan Characterization</a:t>
            </a:r>
            <a:endParaRPr lang="en-CA" sz="3000" dirty="0"/>
          </a:p>
        </p:txBody>
      </p:sp>
    </p:spTree>
    <p:extLst>
      <p:ext uri="{BB962C8B-B14F-4D97-AF65-F5344CB8AC3E}">
        <p14:creationId xmlns:p14="http://schemas.microsoft.com/office/powerpoint/2010/main" val="13125337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DEB855-52F8-451B-ADF3-391D00744FFC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/>
              <a:t>Results: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115927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AI for Real-Time Ultrasonic </a:t>
            </a:r>
          </a:p>
          <a:p>
            <a:r>
              <a:rPr lang="en-US" sz="3000" dirty="0"/>
              <a:t>	B-scan Characterization</a:t>
            </a:r>
            <a:endParaRPr lang="en-CA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DA8A5A-79F2-45E8-9F85-15993889D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4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960" y="1577219"/>
            <a:ext cx="8460432" cy="292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115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DEB855-52F8-451B-ADF3-391D00744FFC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/>
              <a:t>Results: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115927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AI for Real-Time Ultrasonic </a:t>
            </a:r>
          </a:p>
          <a:p>
            <a:r>
              <a:rPr lang="en-US" sz="3000" dirty="0"/>
              <a:t>	B-scan Characterization</a:t>
            </a:r>
            <a:endParaRPr lang="en-CA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0E8651-5CCC-4734-94A1-B77A11391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552" y="1778553"/>
            <a:ext cx="8424936" cy="282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74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F552C4-BE05-4B78-9226-D4B3784F7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364" y="1707654"/>
            <a:ext cx="3503272" cy="294330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US" sz="2400" dirty="0"/>
              <a:t>Resistance Spot Welding</a:t>
            </a:r>
            <a:endParaRPr lang="en-US" sz="1800" dirty="0"/>
          </a:p>
          <a:p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Automotive Body Assembly</a:t>
            </a:r>
          </a:p>
        </p:txBody>
      </p:sp>
    </p:spTree>
    <p:extLst>
      <p:ext uri="{BB962C8B-B14F-4D97-AF65-F5344CB8AC3E}">
        <p14:creationId xmlns:p14="http://schemas.microsoft.com/office/powerpoint/2010/main" val="29044949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DEB855-52F8-451B-ADF3-391D00744FFC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39D36D-D3AE-4DB1-8048-368DEE666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778662"/>
            <a:ext cx="8424936" cy="283464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/>
              <a:t>Results: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115927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AI for Real-Time Ultrasonic </a:t>
            </a:r>
          </a:p>
          <a:p>
            <a:r>
              <a:rPr lang="en-US" sz="3000" dirty="0"/>
              <a:t>	B-scan Characterization</a:t>
            </a:r>
            <a:endParaRPr lang="en-CA" sz="3000" dirty="0"/>
          </a:p>
        </p:txBody>
      </p:sp>
    </p:spTree>
    <p:extLst>
      <p:ext uri="{BB962C8B-B14F-4D97-AF65-F5344CB8AC3E}">
        <p14:creationId xmlns:p14="http://schemas.microsoft.com/office/powerpoint/2010/main" val="29302819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/>
              <a:t>Results:</a:t>
            </a:r>
          </a:p>
          <a:p>
            <a:pPr lvl="1"/>
            <a:r>
              <a:rPr lang="en-CA" sz="2000" dirty="0"/>
              <a:t>Detection rates (within 10ms, 30ms)</a:t>
            </a:r>
          </a:p>
          <a:p>
            <a:pPr lvl="2"/>
            <a:r>
              <a:rPr lang="en-CA" sz="1800" dirty="0"/>
              <a:t>Onset of molten nugget formation (91.5%, 98.2%)</a:t>
            </a:r>
          </a:p>
          <a:p>
            <a:pPr lvl="2"/>
            <a:r>
              <a:rPr lang="en-CA" sz="1800" dirty="0"/>
              <a:t>Breach of steel-steel interface (91.9%, 98.5%)</a:t>
            </a:r>
          </a:p>
          <a:p>
            <a:pPr lvl="2"/>
            <a:r>
              <a:rPr lang="en-CA" sz="1800" dirty="0"/>
              <a:t>Saturation (75.4%, 92%)</a:t>
            </a:r>
          </a:p>
          <a:p>
            <a:pPr lvl="2"/>
            <a:r>
              <a:rPr lang="en-CA" sz="1800" dirty="0"/>
              <a:t>Expulsion occurrence (96.7%, 98.4%)</a:t>
            </a:r>
          </a:p>
          <a:p>
            <a:pPr lvl="1"/>
            <a:r>
              <a:rPr lang="en-CA" sz="2000" dirty="0"/>
              <a:t>Accuracy of molten nugget penetration </a:t>
            </a:r>
            <a:br>
              <a:rPr lang="en-CA" sz="2000" dirty="0"/>
            </a:br>
            <a:r>
              <a:rPr lang="en-CA" sz="2000" dirty="0"/>
              <a:t>as proportion of stack ±10% = 90.2%</a:t>
            </a:r>
          </a:p>
          <a:p>
            <a:pPr lvl="1"/>
            <a:r>
              <a:rPr lang="en-CA" sz="2000" dirty="0"/>
              <a:t>Inference time = 0.5ms per A-scan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115927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AI for Real-Time Ultrasonic </a:t>
            </a:r>
          </a:p>
          <a:p>
            <a:r>
              <a:rPr lang="en-US" sz="3000" dirty="0"/>
              <a:t>	B-scan Characterization</a:t>
            </a:r>
            <a:endParaRPr lang="en-CA" sz="3000" dirty="0"/>
          </a:p>
        </p:txBody>
      </p:sp>
    </p:spTree>
    <p:extLst>
      <p:ext uri="{BB962C8B-B14F-4D97-AF65-F5344CB8AC3E}">
        <p14:creationId xmlns:p14="http://schemas.microsoft.com/office/powerpoint/2010/main" val="38065351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/>
              <a:t>Results:</a:t>
            </a:r>
          </a:p>
          <a:p>
            <a:pPr lvl="1"/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115927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AI for Real-Time Ultrasonic </a:t>
            </a:r>
          </a:p>
          <a:p>
            <a:r>
              <a:rPr lang="en-US" sz="3000" dirty="0"/>
              <a:t>	B-scan Characterization</a:t>
            </a:r>
            <a:endParaRPr lang="en-CA" sz="3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15706B-FA95-42B9-875E-BB6F99958CE3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2C319D-E537-456C-8EFF-8FF62A5D2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867" y="1535981"/>
            <a:ext cx="5642265" cy="351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145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US" sz="2400" dirty="0"/>
              <a:t>Enables</a:t>
            </a:r>
            <a:r>
              <a:rPr lang="en-CA" sz="2400" dirty="0"/>
              <a:t>:</a:t>
            </a:r>
          </a:p>
          <a:p>
            <a:pPr lvl="1"/>
            <a:r>
              <a:rPr lang="en-CA" sz="2000" dirty="0"/>
              <a:t>100% traceability of welds</a:t>
            </a:r>
          </a:p>
          <a:p>
            <a:pPr lvl="1"/>
            <a:r>
              <a:rPr lang="en-CA" sz="2000" dirty="0"/>
              <a:t>Predictive maintenance (e.g. weld electrode cap wear)</a:t>
            </a:r>
          </a:p>
          <a:p>
            <a:pPr lvl="1"/>
            <a:r>
              <a:rPr lang="en-CA" sz="2000" dirty="0"/>
              <a:t>Trend analysis by part or by weld</a:t>
            </a:r>
          </a:p>
          <a:p>
            <a:pPr lvl="1"/>
            <a:r>
              <a:rPr lang="en-CA" sz="2000" dirty="0"/>
              <a:t>Automated process control (in-process or post-process)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115927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AI for Real-Time Ultrasonic </a:t>
            </a:r>
          </a:p>
          <a:p>
            <a:r>
              <a:rPr lang="en-US" sz="3000" dirty="0"/>
              <a:t>	B-scan Characterization</a:t>
            </a:r>
            <a:endParaRPr lang="en-CA" sz="3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15706B-FA95-42B9-875E-BB6F99958CE3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E81101-36B9-4010-B734-F0407E3BE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20" y="3094352"/>
            <a:ext cx="7380312" cy="199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03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CA" sz="2400" dirty="0"/>
              <a:t>Industrial application:</a:t>
            </a:r>
          </a:p>
          <a:p>
            <a:pPr lvl="1"/>
            <a:r>
              <a:rPr lang="en-CA" sz="2000" dirty="0"/>
              <a:t>Real-time resistance spot weld process control</a:t>
            </a:r>
          </a:p>
          <a:p>
            <a:pPr lvl="1"/>
            <a:r>
              <a:rPr lang="en-CA" sz="2000" dirty="0"/>
              <a:t>Feedback to the weld controller</a:t>
            </a:r>
          </a:p>
          <a:p>
            <a:pPr lvl="1"/>
            <a:r>
              <a:rPr lang="en-CA" sz="2000" dirty="0"/>
              <a:t>Weld controller makes decisions based on state of weld as reported by AI via interpretation of ultrasonic B-scan</a:t>
            </a:r>
          </a:p>
          <a:p>
            <a:pPr lvl="2"/>
            <a:r>
              <a:rPr lang="en-CA" sz="1800" dirty="0"/>
              <a:t>Increase/stabilize current</a:t>
            </a:r>
          </a:p>
          <a:p>
            <a:pPr lvl="2"/>
            <a:r>
              <a:rPr lang="en-CA" sz="1800" dirty="0"/>
              <a:t>Adjust weld time</a:t>
            </a:r>
          </a:p>
          <a:p>
            <a:pPr lvl="2"/>
            <a:r>
              <a:rPr lang="en-CA" sz="1800" dirty="0"/>
              <a:t>Etc.</a:t>
            </a:r>
          </a:p>
          <a:p>
            <a:pPr lvl="1"/>
            <a:r>
              <a:rPr lang="en-CA" sz="2000" dirty="0"/>
              <a:t>Truly adaptive welding with constant feedback</a:t>
            </a:r>
          </a:p>
          <a:p>
            <a:pPr lvl="1"/>
            <a:r>
              <a:rPr lang="en-CA" sz="2000" dirty="0"/>
              <a:t>Zero defect resistance spot welding</a:t>
            </a:r>
          </a:p>
          <a:p>
            <a:pPr lvl="1"/>
            <a:endParaRPr lang="en-CA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115927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AI for Real-Time Ultrasonic </a:t>
            </a:r>
          </a:p>
          <a:p>
            <a:r>
              <a:rPr lang="en-US" sz="3000" dirty="0"/>
              <a:t>	B-scan Characterization</a:t>
            </a:r>
            <a:endParaRPr lang="en-CA" sz="3000" dirty="0"/>
          </a:p>
        </p:txBody>
      </p:sp>
    </p:spTree>
    <p:extLst>
      <p:ext uri="{BB962C8B-B14F-4D97-AF65-F5344CB8AC3E}">
        <p14:creationId xmlns:p14="http://schemas.microsoft.com/office/powerpoint/2010/main" val="37583084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DEB855-52F8-451B-ADF3-391D00744FFC}"/>
              </a:ext>
            </a:extLst>
          </p:cNvPr>
          <p:cNvSpPr/>
          <p:nvPr/>
        </p:nvSpPr>
        <p:spPr>
          <a:xfrm>
            <a:off x="5508104" y="4320480"/>
            <a:ext cx="356388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US" sz="2400" dirty="0"/>
              <a:t>Measure lateral nugget growth throughout welding</a:t>
            </a:r>
          </a:p>
          <a:p>
            <a:r>
              <a:rPr lang="en-US" sz="2400" dirty="0"/>
              <a:t>Improve AI approach</a:t>
            </a:r>
          </a:p>
          <a:p>
            <a:pPr lvl="1"/>
            <a:r>
              <a:rPr lang="en-US" sz="2000" dirty="0"/>
              <a:t>Enhanced nugget/stack model</a:t>
            </a:r>
          </a:p>
          <a:p>
            <a:pPr lvl="1"/>
            <a:r>
              <a:rPr lang="en-US" sz="2000" dirty="0"/>
              <a:t>Exact nugget vertical position</a:t>
            </a:r>
            <a:br>
              <a:rPr lang="en-US" sz="2000" dirty="0"/>
            </a:br>
            <a:r>
              <a:rPr lang="en-US" sz="2000" dirty="0"/>
              <a:t>in stack throughout weld</a:t>
            </a:r>
          </a:p>
          <a:p>
            <a:pPr lvl="1"/>
            <a:r>
              <a:rPr lang="en-US" sz="2000" dirty="0"/>
              <a:t>Better relationships with</a:t>
            </a:r>
            <a:br>
              <a:rPr lang="en-US" sz="2000" dirty="0"/>
            </a:br>
            <a:r>
              <a:rPr lang="en-US" sz="2000" dirty="0"/>
              <a:t>physical product/process</a:t>
            </a:r>
          </a:p>
          <a:p>
            <a:pPr lvl="1"/>
            <a:r>
              <a:rPr lang="en-US" sz="2000" dirty="0"/>
              <a:t>Consequently, more</a:t>
            </a:r>
            <a:br>
              <a:rPr lang="en-US" sz="2000" dirty="0"/>
            </a:br>
            <a:r>
              <a:rPr lang="en-US" sz="2000" dirty="0"/>
              <a:t>informative weld evaluation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8280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Next Generation of AI</a:t>
            </a:r>
            <a:endParaRPr lang="en-CA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10E952-385D-4FE9-A2FF-4BD380481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685" y="2067694"/>
            <a:ext cx="3563888" cy="283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238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6"/>
            <a:ext cx="8147248" cy="3765009"/>
          </a:xfrm>
        </p:spPr>
        <p:txBody>
          <a:bodyPr/>
          <a:lstStyle/>
          <a:p>
            <a:r>
              <a:rPr lang="en-US" sz="1000" dirty="0"/>
              <a:t>obara.co.kr</a:t>
            </a:r>
          </a:p>
          <a:p>
            <a:r>
              <a:rPr lang="en-US" sz="1000" dirty="0"/>
              <a:t>asimovinstitute.org/neural-network-zoo</a:t>
            </a:r>
          </a:p>
          <a:p>
            <a:r>
              <a:rPr lang="en-US" sz="1000" dirty="0" err="1"/>
              <a:t>Baccan</a:t>
            </a:r>
            <a:r>
              <a:rPr lang="en-US" sz="1000" dirty="0"/>
              <a:t> F (2017), Platform Presentation </a:t>
            </a:r>
            <a:r>
              <a:rPr lang="en-US" sz="1000" dirty="0" err="1"/>
              <a:t>Brasil</a:t>
            </a:r>
            <a:r>
              <a:rPr lang="en-US" sz="1000" dirty="0"/>
              <a:t>. http://portal.saebrasil.org.br/Eventos/Geral/Palestra/Carbody-2017</a:t>
            </a:r>
          </a:p>
          <a:p>
            <a:r>
              <a:rPr lang="en-US" sz="1000" dirty="0" err="1"/>
              <a:t>Esteva</a:t>
            </a:r>
            <a:r>
              <a:rPr lang="en-US" sz="1000" dirty="0"/>
              <a:t>, A., </a:t>
            </a:r>
            <a:r>
              <a:rPr lang="en-US" sz="1000" dirty="0" err="1"/>
              <a:t>Kuprel</a:t>
            </a:r>
            <a:r>
              <a:rPr lang="en-US" sz="1000" dirty="0"/>
              <a:t>, B., </a:t>
            </a:r>
            <a:r>
              <a:rPr lang="en-US" sz="1000" dirty="0" err="1"/>
              <a:t>Novoa</a:t>
            </a:r>
            <a:r>
              <a:rPr lang="en-US" sz="1000" dirty="0"/>
              <a:t>, R. et al. Dermatologist-level classification of skin cancer with deep neural networks. Nature 542, 115–118 (2017). https://doi.org/10.1038/nature21056</a:t>
            </a:r>
          </a:p>
          <a:p>
            <a:r>
              <a:rPr lang="en-US" sz="1000" dirty="0"/>
              <a:t>Müller D, Kramer F. </a:t>
            </a:r>
            <a:r>
              <a:rPr lang="en-US" sz="1000" dirty="0" err="1"/>
              <a:t>MIScnn</a:t>
            </a:r>
            <a:r>
              <a:rPr lang="en-US" sz="1000" dirty="0"/>
              <a:t>: a framework for medical image segmentation with convolutional neural networks and deep learning. BMC Med Imaging. 2021 Jan 18;21(1):12. </a:t>
            </a:r>
            <a:r>
              <a:rPr lang="en-US" sz="1000" dirty="0" err="1"/>
              <a:t>doi</a:t>
            </a:r>
            <a:r>
              <a:rPr lang="en-US" sz="1000" dirty="0"/>
              <a:t>: 10.1186/s12880-020-00543-7. PMID: 33461500; PMCID: PMC7814713.</a:t>
            </a:r>
          </a:p>
          <a:p>
            <a:r>
              <a:rPr lang="en-US" sz="1000" dirty="0" err="1"/>
              <a:t>Maev</a:t>
            </a:r>
            <a:r>
              <a:rPr lang="en-US" sz="1000" dirty="0"/>
              <a:t>, R., </a:t>
            </a:r>
            <a:r>
              <a:rPr lang="en-US" sz="1000" dirty="0" err="1"/>
              <a:t>Chertov</a:t>
            </a:r>
            <a:r>
              <a:rPr lang="en-US" sz="1000" dirty="0"/>
              <a:t>, A., Scott, R., </a:t>
            </a:r>
            <a:r>
              <a:rPr lang="en-US" sz="1000" dirty="0" err="1"/>
              <a:t>Stocco</a:t>
            </a:r>
            <a:r>
              <a:rPr lang="en-US" sz="1000" dirty="0"/>
              <a:t>, D., Ouellette, A., Denisov, A., </a:t>
            </a:r>
            <a:r>
              <a:rPr lang="en-US" sz="1000" dirty="0" err="1"/>
              <a:t>Oberdoerfer</a:t>
            </a:r>
            <a:r>
              <a:rPr lang="en-US" sz="1000" dirty="0"/>
              <a:t>, Y. (2020) NDE in the Automotive Sector. in Handbook of Nondestructive Evaluation 4.0.</a:t>
            </a:r>
          </a:p>
          <a:p>
            <a:r>
              <a:rPr lang="en-US" sz="1000" dirty="0"/>
              <a:t>Xu, K., Ba, J., </a:t>
            </a:r>
            <a:r>
              <a:rPr lang="en-US" sz="1000" dirty="0" err="1"/>
              <a:t>Kiros</a:t>
            </a:r>
            <a:r>
              <a:rPr lang="en-US" sz="1000" dirty="0"/>
              <a:t>, R., Cho, K., Courville, A., </a:t>
            </a:r>
            <a:r>
              <a:rPr lang="en-US" sz="1000" dirty="0" err="1"/>
              <a:t>Salakhudinov</a:t>
            </a:r>
            <a:r>
              <a:rPr lang="en-US" sz="1000" dirty="0"/>
              <a:t>, R., </a:t>
            </a:r>
            <a:r>
              <a:rPr lang="en-US" sz="1000" dirty="0" err="1"/>
              <a:t>Zemel</a:t>
            </a:r>
            <a:r>
              <a:rPr lang="en-US" sz="1000" dirty="0"/>
              <a:t>, R. &amp; </a:t>
            </a:r>
            <a:r>
              <a:rPr lang="en-US" sz="1000" dirty="0" err="1"/>
              <a:t>Bengio</a:t>
            </a:r>
            <a:r>
              <a:rPr lang="en-US" sz="1000" dirty="0"/>
              <a:t>, Y.. (2015). Show, Attend and Tell: Neural Image Caption Generation with Visual Attention. Proceedings of the 32nd International Conference on Machine Learning, in Proceedings of Machine Learning Research 37:2048-2057</a:t>
            </a:r>
          </a:p>
          <a:p>
            <a:r>
              <a:rPr lang="en-US" sz="1000" dirty="0" err="1"/>
              <a:t>Mnih</a:t>
            </a:r>
            <a:r>
              <a:rPr lang="en-US" sz="1000" dirty="0"/>
              <a:t> et al. (2013) Playing Atari with Deep Reinforcement Learning. NIPS Deep Learning Workshop 2013.</a:t>
            </a:r>
          </a:p>
          <a:p>
            <a:r>
              <a:rPr lang="en-US" sz="1000" dirty="0"/>
              <a:t>argo.ai</a:t>
            </a:r>
          </a:p>
          <a:p>
            <a:r>
              <a:rPr lang="en-US" sz="1000" dirty="0"/>
              <a:t>http://karpathy.github.io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8280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References</a:t>
            </a:r>
            <a:endParaRPr lang="en-CA" sz="3000" dirty="0"/>
          </a:p>
        </p:txBody>
      </p:sp>
    </p:spTree>
    <p:extLst>
      <p:ext uri="{BB962C8B-B14F-4D97-AF65-F5344CB8AC3E}">
        <p14:creationId xmlns:p14="http://schemas.microsoft.com/office/powerpoint/2010/main" val="14827706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6"/>
            <a:ext cx="8147248" cy="3981033"/>
          </a:xfrm>
        </p:spPr>
        <p:txBody>
          <a:bodyPr/>
          <a:lstStyle/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109728" indent="0" algn="ctr">
              <a:buNone/>
            </a:pPr>
            <a:endParaRPr lang="en-US" sz="2800" dirty="0"/>
          </a:p>
          <a:p>
            <a:pPr marL="109728" indent="0" algn="ctr">
              <a:buNone/>
            </a:pPr>
            <a:r>
              <a:rPr lang="en-US" sz="2800" b="1" dirty="0"/>
              <a:t>Thanks!</a:t>
            </a:r>
            <a:endParaRPr lang="en-CA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8280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Acknowledgements</a:t>
            </a:r>
            <a:endParaRPr lang="en-CA" sz="3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6ACD7D-3D50-465B-A28A-F0CE733B30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5" t="9000" r="24802" b="15889"/>
          <a:stretch>
            <a:fillRect/>
          </a:stretch>
        </p:blipFill>
        <p:spPr bwMode="auto">
          <a:xfrm>
            <a:off x="4467306" y="2310235"/>
            <a:ext cx="702292" cy="79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7EBE36-5087-4B57-8525-A27DA80B40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661" y="2310235"/>
            <a:ext cx="1340291" cy="74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85032C3-4D42-4C0E-AFA2-59A6AC6556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198" y="1534036"/>
            <a:ext cx="2833848" cy="4253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2A8208-4DC9-4DED-85FD-187A18CF4C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784" y="1449008"/>
            <a:ext cx="1920144" cy="510419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591CD2C6-CEAE-4B0B-8828-94969953AF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310236"/>
            <a:ext cx="944068" cy="78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6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83A80E-C365-47A0-A749-8736CDBAD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363" y="1707653"/>
            <a:ext cx="3503273" cy="294330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US" sz="2400" dirty="0"/>
              <a:t>Resistance Spot Welding</a:t>
            </a:r>
            <a:endParaRPr lang="en-US" sz="1800" dirty="0"/>
          </a:p>
          <a:p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Automotive Body Assembly</a:t>
            </a:r>
          </a:p>
        </p:txBody>
      </p:sp>
    </p:spTree>
    <p:extLst>
      <p:ext uri="{BB962C8B-B14F-4D97-AF65-F5344CB8AC3E}">
        <p14:creationId xmlns:p14="http://schemas.microsoft.com/office/powerpoint/2010/main" val="2603169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2D107E-EF9E-4488-8116-A44762591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364" y="1707654"/>
            <a:ext cx="3503272" cy="294330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US" sz="2400" dirty="0"/>
              <a:t>Resistance Spot Welding</a:t>
            </a:r>
            <a:endParaRPr lang="en-US" sz="1800" dirty="0"/>
          </a:p>
          <a:p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Automotive Body Assembly</a:t>
            </a:r>
          </a:p>
        </p:txBody>
      </p:sp>
    </p:spTree>
    <p:extLst>
      <p:ext uri="{BB962C8B-B14F-4D97-AF65-F5344CB8AC3E}">
        <p14:creationId xmlns:p14="http://schemas.microsoft.com/office/powerpoint/2010/main" val="2921907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FCD2C310-8121-4167-BCE2-7E1633110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364" y="1707654"/>
            <a:ext cx="3503272" cy="294330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997"/>
            <a:ext cx="8147248" cy="3394472"/>
          </a:xfrm>
        </p:spPr>
        <p:txBody>
          <a:bodyPr/>
          <a:lstStyle/>
          <a:p>
            <a:r>
              <a:rPr lang="en-US" sz="2400" dirty="0"/>
              <a:t>Resistance Spot Welding</a:t>
            </a:r>
            <a:endParaRPr lang="en-US" sz="1800" dirty="0"/>
          </a:p>
          <a:p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6C044-B649-4A7A-AF91-24251D85623A}"/>
              </a:ext>
            </a:extLst>
          </p:cNvPr>
          <p:cNvSpPr txBox="1"/>
          <p:nvPr/>
        </p:nvSpPr>
        <p:spPr>
          <a:xfrm>
            <a:off x="683568" y="411510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/>
              <a:t>Automotive Body Assembly</a:t>
            </a:r>
          </a:p>
        </p:txBody>
      </p:sp>
    </p:spTree>
    <p:extLst>
      <p:ext uri="{BB962C8B-B14F-4D97-AF65-F5344CB8AC3E}">
        <p14:creationId xmlns:p14="http://schemas.microsoft.com/office/powerpoint/2010/main" val="34813234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2332</Words>
  <Application>Microsoft Office PowerPoint</Application>
  <PresentationFormat>On-screen Show (16:9)</PresentationFormat>
  <Paragraphs>479</Paragraphs>
  <Slides>67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4" baseType="lpstr">
      <vt:lpstr>Helvetica Neue</vt:lpstr>
      <vt:lpstr>Calibri</vt:lpstr>
      <vt:lpstr>Lucida Sans Unicode</vt:lpstr>
      <vt:lpstr>Verdana</vt:lpstr>
      <vt:lpstr>Wingdings 2</vt:lpstr>
      <vt:lpstr>Wingdings 3</vt:lpstr>
      <vt:lpstr>Concourse</vt:lpstr>
      <vt:lpstr>Deep Learning for Real-Time Quality Characterization of Ultrasonic B-scans from Resistance Spot Welds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memberservices</dc:creator>
  <cp:lastModifiedBy>Ryan Scott</cp:lastModifiedBy>
  <cp:revision>243</cp:revision>
  <dcterms:created xsi:type="dcterms:W3CDTF">2016-09-20T16:46:36Z</dcterms:created>
  <dcterms:modified xsi:type="dcterms:W3CDTF">2022-05-10T21:08:22Z</dcterms:modified>
</cp:coreProperties>
</file>