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85" r:id="rId1"/>
  </p:sldMasterIdLst>
  <p:notesMasterIdLst>
    <p:notesMasterId r:id="rId18"/>
  </p:notesMasterIdLst>
  <p:handoutMasterIdLst>
    <p:handoutMasterId r:id="rId19"/>
  </p:handoutMasterIdLst>
  <p:sldIdLst>
    <p:sldId id="319" r:id="rId2"/>
    <p:sldId id="326" r:id="rId3"/>
    <p:sldId id="327" r:id="rId4"/>
    <p:sldId id="324" r:id="rId5"/>
    <p:sldId id="339" r:id="rId6"/>
    <p:sldId id="340" r:id="rId7"/>
    <p:sldId id="323" r:id="rId8"/>
    <p:sldId id="329" r:id="rId9"/>
    <p:sldId id="345" r:id="rId10"/>
    <p:sldId id="330" r:id="rId11"/>
    <p:sldId id="341" r:id="rId12"/>
    <p:sldId id="342" r:id="rId13"/>
    <p:sldId id="343" r:id="rId14"/>
    <p:sldId id="344" r:id="rId15"/>
    <p:sldId id="346" r:id="rId16"/>
    <p:sldId id="292" r:id="rId17"/>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01">
          <p15:clr>
            <a:srgbClr val="A4A3A4"/>
          </p15:clr>
        </p15:guide>
        <p15:guide id="2" pos="268">
          <p15:clr>
            <a:srgbClr val="A4A3A4"/>
          </p15:clr>
        </p15:guide>
        <p15:guide id="3" orient="horz" pos="2051">
          <p15:clr>
            <a:srgbClr val="A4A3A4"/>
          </p15:clr>
        </p15:guide>
        <p15:guide id="4" pos="271">
          <p15:clr>
            <a:srgbClr val="A4A3A4"/>
          </p15:clr>
        </p15:guide>
        <p15:guide id="5" pos="5489">
          <p15:clr>
            <a:srgbClr val="A4A3A4"/>
          </p15:clr>
        </p15:guide>
      </p15:sldGuideLst>
    </p:ext>
    <p:ext uri="{2D200454-40CA-4A62-9FC3-DE9A4176ACB9}">
      <p15:notesGuideLst xmlns:p15="http://schemas.microsoft.com/office/powerpoint/2012/main">
        <p15:guide id="1" orient="horz" pos="2172" userDrawn="1">
          <p15:clr>
            <a:srgbClr val="A4A3A4"/>
          </p15:clr>
        </p15:guide>
        <p15:guide id="2" pos="1360" userDrawn="1">
          <p15:clr>
            <a:srgbClr val="A4A3A4"/>
          </p15:clr>
        </p15:guide>
        <p15:guide id="3" orient="horz" pos="2208" userDrawn="1">
          <p15:clr>
            <a:srgbClr val="A4A3A4"/>
          </p15:clr>
        </p15:guide>
        <p15:guide id="4" pos="2928" userDrawn="1">
          <p15:clr>
            <a:srgbClr val="A4A3A4"/>
          </p15:clr>
        </p15:guide>
        <p15:guide id="5" orient="horz" pos="2880">
          <p15:clr>
            <a:srgbClr val="A4A3A4"/>
          </p15:clr>
        </p15:guide>
        <p15:guide id="6" orient="horz" pos="2928">
          <p15:clr>
            <a:srgbClr val="A4A3A4"/>
          </p15:clr>
        </p15:guide>
        <p15:guide id="7" pos="1026">
          <p15:clr>
            <a:srgbClr val="A4A3A4"/>
          </p15:clr>
        </p15:guide>
        <p15:guide id="8"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E4E4E4"/>
    <a:srgbClr val="93F5FF"/>
    <a:srgbClr val="004466"/>
    <a:srgbClr val="223344"/>
    <a:srgbClr val="920057"/>
    <a:srgbClr val="EE2277"/>
    <a:srgbClr val="F03441"/>
    <a:srgbClr val="DE101F"/>
    <a:srgbClr val="2130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09" autoAdjust="0"/>
    <p:restoredTop sz="52640" autoAdjust="0"/>
  </p:normalViewPr>
  <p:slideViewPr>
    <p:cSldViewPr snapToGrid="0">
      <p:cViewPr varScale="1">
        <p:scale>
          <a:sx n="61" d="100"/>
          <a:sy n="61" d="100"/>
        </p:scale>
        <p:origin x="2094" y="72"/>
      </p:cViewPr>
      <p:guideLst>
        <p:guide orient="horz" pos="901"/>
        <p:guide pos="268"/>
        <p:guide orient="horz" pos="2051"/>
        <p:guide pos="271"/>
        <p:guide pos="5489"/>
      </p:guideLst>
    </p:cSldViewPr>
  </p:slideViewPr>
  <p:outlineViewPr>
    <p:cViewPr>
      <p:scale>
        <a:sx n="33" d="100"/>
        <a:sy n="33" d="100"/>
      </p:scale>
      <p:origin x="0" y="-912"/>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7" d="100"/>
          <a:sy n="87" d="100"/>
        </p:scale>
        <p:origin x="3804" y="96"/>
      </p:cViewPr>
      <p:guideLst>
        <p:guide orient="horz" pos="2172"/>
        <p:guide pos="1360"/>
        <p:guide orient="horz" pos="2208"/>
        <p:guide pos="2928"/>
        <p:guide orient="horz" pos="2880"/>
        <p:guide orient="horz" pos="2928"/>
        <p:guide pos="1026"/>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8" tIns="46584" rIns="93168" bIns="46584"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68" tIns="46584" rIns="93168" bIns="46584" rtlCol="0"/>
          <a:lstStyle>
            <a:lvl1pPr algn="r">
              <a:defRPr sz="1200"/>
            </a:lvl1pPr>
          </a:lstStyle>
          <a:p>
            <a:fld id="{5FCFCA14-135A-4363-843C-AA286323A8BD}" type="datetimeFigureOut">
              <a:rPr lang="en-US" smtClean="0"/>
              <a:t>5/18/2022</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68" tIns="46584" rIns="93168" bIns="4658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8" tIns="46584" rIns="93168" bIns="46584" rtlCol="0" anchor="b"/>
          <a:lstStyle>
            <a:lvl1pPr algn="r">
              <a:defRPr sz="1200"/>
            </a:lvl1pPr>
          </a:lstStyle>
          <a:p>
            <a:fld id="{7BDDE0B4-CF2C-4708-8D33-D8F4C0E3DE27}" type="slidenum">
              <a:rPr lang="en-US" smtClean="0"/>
              <a:t>‹#›</a:t>
            </a:fld>
            <a:endParaRPr lang="en-US" dirty="0"/>
          </a:p>
        </p:txBody>
      </p:sp>
    </p:spTree>
    <p:extLst>
      <p:ext uri="{BB962C8B-B14F-4D97-AF65-F5344CB8AC3E}">
        <p14:creationId xmlns:p14="http://schemas.microsoft.com/office/powerpoint/2010/main" val="29359646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8" tIns="46584" rIns="93168" bIns="46584"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68" tIns="46584" rIns="93168" bIns="46584" rtlCol="0"/>
          <a:lstStyle>
            <a:lvl1pPr algn="r">
              <a:defRPr sz="1200"/>
            </a:lvl1pPr>
          </a:lstStyle>
          <a:p>
            <a:fld id="{0E5E2725-1224-49A5-AC9B-A3CAEE34741D}" type="datetimeFigureOut">
              <a:rPr lang="en-US" smtClean="0"/>
              <a:t>5/18/2022</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68" tIns="46584" rIns="93168" bIns="46584"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8" tIns="46584" rIns="93168" bIns="4658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8" tIns="46584" rIns="93168" bIns="4658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8" tIns="46584" rIns="93168" bIns="46584" rtlCol="0" anchor="b"/>
          <a:lstStyle>
            <a:lvl1pPr algn="r">
              <a:defRPr sz="1200"/>
            </a:lvl1pPr>
          </a:lstStyle>
          <a:p>
            <a:fld id="{7B9E8BFE-F454-44CF-A2A9-F0A1EE63C1EA}" type="slidenum">
              <a:rPr lang="en-US" smtClean="0"/>
              <a:t>‹#›</a:t>
            </a:fld>
            <a:endParaRPr lang="en-US" dirty="0"/>
          </a:p>
        </p:txBody>
      </p:sp>
    </p:spTree>
    <p:extLst>
      <p:ext uri="{BB962C8B-B14F-4D97-AF65-F5344CB8AC3E}">
        <p14:creationId xmlns:p14="http://schemas.microsoft.com/office/powerpoint/2010/main" val="844145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0000"/>
              </a:lnSpc>
              <a:spcBef>
                <a:spcPts val="0"/>
              </a:spcBef>
              <a:spcAft>
                <a:spcPts val="0"/>
              </a:spcAft>
              <a:buFont typeface="Wingdings" panose="05000000000000000000" pitchFamily="2" charset="2"/>
              <a:buChar char="q"/>
            </a:pPr>
            <a:r>
              <a:rPr lang="en-US" sz="1200" dirty="0">
                <a:solidFill>
                  <a:schemeClr val="tx1">
                    <a:lumMod val="95000"/>
                    <a:lumOff val="5000"/>
                  </a:schemeClr>
                </a:solidFill>
              </a:rPr>
              <a:t>Good Afternoon. Welcome to my presentation on “</a:t>
            </a:r>
            <a:r>
              <a:rPr lang="en-CA" dirty="0">
                <a:solidFill>
                  <a:schemeClr val="tx1">
                    <a:lumMod val="95000"/>
                    <a:lumOff val="5000"/>
                  </a:schemeClr>
                </a:solidFill>
              </a:rPr>
              <a:t>Computed Radiographic Imaging of Ceramic Body Armour Personal Protective Equipment</a:t>
            </a:r>
            <a:r>
              <a:rPr lang="en-US" sz="1200" dirty="0">
                <a:solidFill>
                  <a:schemeClr val="tx1">
                    <a:lumMod val="95000"/>
                    <a:lumOff val="5000"/>
                  </a:schemeClr>
                </a:solidFill>
              </a:rPr>
              <a:t>”.</a:t>
            </a:r>
          </a:p>
          <a:p>
            <a:pPr marL="171450" indent="-171450">
              <a:lnSpc>
                <a:spcPct val="100000"/>
              </a:lnSpc>
              <a:spcBef>
                <a:spcPts val="0"/>
              </a:spcBef>
              <a:spcAft>
                <a:spcPts val="0"/>
              </a:spcAft>
              <a:buFont typeface="Wingdings" panose="05000000000000000000" pitchFamily="2" charset="2"/>
              <a:buChar char="q"/>
            </a:pPr>
            <a:endParaRPr lang="en-US" sz="1200" dirty="0">
              <a:solidFill>
                <a:schemeClr val="tx1">
                  <a:lumMod val="95000"/>
                  <a:lumOff val="5000"/>
                </a:schemeClr>
              </a:solidFill>
            </a:endParaRPr>
          </a:p>
          <a:p>
            <a:pPr marL="171450" indent="-171450">
              <a:lnSpc>
                <a:spcPct val="100000"/>
              </a:lnSpc>
              <a:spcBef>
                <a:spcPts val="0"/>
              </a:spcBef>
              <a:spcAft>
                <a:spcPts val="0"/>
              </a:spcAft>
              <a:buFont typeface="Wingdings" panose="05000000000000000000" pitchFamily="2" charset="2"/>
              <a:buChar char="q"/>
            </a:pPr>
            <a:r>
              <a:rPr lang="en-US" sz="1200" dirty="0">
                <a:solidFill>
                  <a:schemeClr val="tx1">
                    <a:lumMod val="95000"/>
                    <a:lumOff val="5000"/>
                  </a:schemeClr>
                </a:solidFill>
              </a:rPr>
              <a:t>My name is Muzibur Khan. I am working as Research Office in</a:t>
            </a:r>
            <a:r>
              <a:rPr lang="en-US" sz="1200" baseline="0" dirty="0">
                <a:solidFill>
                  <a:schemeClr val="tx1">
                    <a:lumMod val="95000"/>
                    <a:lumOff val="5000"/>
                  </a:schemeClr>
                </a:solidFill>
              </a:rPr>
              <a:t> Non-Destructive Evaluation Group, </a:t>
            </a:r>
            <a:r>
              <a:rPr lang="en-US" sz="1200" baseline="0" dirty="0" err="1">
                <a:solidFill>
                  <a:schemeClr val="tx1">
                    <a:lumMod val="95000"/>
                    <a:lumOff val="5000"/>
                  </a:schemeClr>
                </a:solidFill>
              </a:rPr>
              <a:t>Aeropsace</a:t>
            </a:r>
            <a:r>
              <a:rPr lang="en-US" sz="1200" baseline="0" dirty="0">
                <a:solidFill>
                  <a:schemeClr val="tx1">
                    <a:lumMod val="95000"/>
                    <a:lumOff val="5000"/>
                  </a:schemeClr>
                </a:solidFill>
              </a:rPr>
              <a:t> Research Centre of National Research Council of Canada</a:t>
            </a:r>
          </a:p>
          <a:p>
            <a:pPr marL="171450" indent="-171450">
              <a:lnSpc>
                <a:spcPct val="100000"/>
              </a:lnSpc>
              <a:spcBef>
                <a:spcPts val="0"/>
              </a:spcBef>
              <a:spcAft>
                <a:spcPts val="0"/>
              </a:spcAft>
              <a:buFont typeface="Wingdings" panose="05000000000000000000" pitchFamily="2" charset="2"/>
              <a:buChar char="q"/>
            </a:pPr>
            <a:endParaRPr lang="en-US" sz="1200" baseline="0" dirty="0">
              <a:solidFill>
                <a:schemeClr val="tx1">
                  <a:lumMod val="95000"/>
                  <a:lumOff val="5000"/>
                </a:schemeClr>
              </a:solidFill>
            </a:endParaRPr>
          </a:p>
          <a:p>
            <a:pPr marL="171450" indent="-171450">
              <a:lnSpc>
                <a:spcPct val="100000"/>
              </a:lnSpc>
              <a:spcBef>
                <a:spcPts val="0"/>
              </a:spcBef>
              <a:spcAft>
                <a:spcPts val="0"/>
              </a:spcAft>
              <a:buFont typeface="Wingdings" panose="05000000000000000000" pitchFamily="2" charset="2"/>
              <a:buChar char="q"/>
            </a:pPr>
            <a:r>
              <a:rPr lang="en-US" sz="1200" baseline="0" dirty="0">
                <a:solidFill>
                  <a:schemeClr val="tx1">
                    <a:lumMod val="95000"/>
                    <a:lumOff val="5000"/>
                  </a:schemeClr>
                </a:solidFill>
              </a:rPr>
              <a:t>Lets introduce my colleagues who also co-authors of this presentation, paper and project team member</a:t>
            </a:r>
          </a:p>
          <a:p>
            <a:pPr marL="171450" indent="-171450">
              <a:lnSpc>
                <a:spcPct val="100000"/>
              </a:lnSpc>
              <a:spcBef>
                <a:spcPts val="0"/>
              </a:spcBef>
              <a:spcAft>
                <a:spcPts val="0"/>
              </a:spcAft>
              <a:buFont typeface="Wingdings" panose="05000000000000000000" pitchFamily="2" charset="2"/>
              <a:buChar char="q"/>
            </a:pPr>
            <a:endParaRPr lang="en-US" sz="1200" baseline="0" dirty="0">
              <a:solidFill>
                <a:schemeClr val="tx1">
                  <a:lumMod val="95000"/>
                  <a:lumOff val="5000"/>
                </a:schemeClr>
              </a:solidFill>
            </a:endParaRPr>
          </a:p>
          <a:p>
            <a:pPr marL="171450" indent="-171450">
              <a:lnSpc>
                <a:spcPct val="100000"/>
              </a:lnSpc>
              <a:spcBef>
                <a:spcPts val="0"/>
              </a:spcBef>
              <a:spcAft>
                <a:spcPts val="0"/>
              </a:spcAft>
              <a:buFont typeface="Wingdings" panose="05000000000000000000" pitchFamily="2" charset="2"/>
              <a:buChar char="q"/>
            </a:pPr>
            <a:r>
              <a:rPr lang="da-DK" dirty="0"/>
              <a:t>Michael Brothers, Trent Gillis</a:t>
            </a:r>
            <a:endParaRPr lang="da-DK" dirty="0">
              <a:solidFill>
                <a:schemeClr val="tx1">
                  <a:lumMod val="95000"/>
                  <a:lumOff val="5000"/>
                </a:schemeClr>
              </a:solidFill>
            </a:endParaRPr>
          </a:p>
          <a:p>
            <a:pPr marL="171450" indent="-171450">
              <a:lnSpc>
                <a:spcPct val="100000"/>
              </a:lnSpc>
              <a:spcBef>
                <a:spcPts val="0"/>
              </a:spcBef>
              <a:spcAft>
                <a:spcPts val="0"/>
              </a:spcAft>
              <a:buFont typeface="Wingdings" panose="05000000000000000000" pitchFamily="2" charset="2"/>
              <a:buChar char="q"/>
            </a:pPr>
            <a:endParaRPr lang="da-DK" dirty="0">
              <a:solidFill>
                <a:schemeClr val="tx1">
                  <a:lumMod val="95000"/>
                  <a:lumOff val="5000"/>
                </a:schemeClr>
              </a:solidFill>
            </a:endParaRPr>
          </a:p>
          <a:p>
            <a:pPr marL="171450" indent="-171450">
              <a:lnSpc>
                <a:spcPct val="100000"/>
              </a:lnSpc>
              <a:spcBef>
                <a:spcPts val="0"/>
              </a:spcBef>
              <a:spcAft>
                <a:spcPts val="0"/>
              </a:spcAft>
              <a:buFont typeface="Wingdings" panose="05000000000000000000" pitchFamily="2" charset="2"/>
              <a:buChar char="q"/>
            </a:pPr>
            <a:r>
              <a:rPr lang="da-DK" sz="1200" baseline="0" dirty="0">
                <a:solidFill>
                  <a:schemeClr val="tx1">
                    <a:lumMod val="95000"/>
                    <a:lumOff val="5000"/>
                  </a:schemeClr>
                </a:solidFill>
              </a:rPr>
              <a:t>My presentation primarily will focus on the expereince and lesson learned from the application of CR for detecting damages in significant numbe rof PPE plates made from composite vceramic materials</a:t>
            </a:r>
          </a:p>
          <a:p>
            <a:pPr marL="0" indent="0">
              <a:lnSpc>
                <a:spcPct val="100000"/>
              </a:lnSpc>
              <a:spcBef>
                <a:spcPts val="0"/>
              </a:spcBef>
              <a:spcAft>
                <a:spcPts val="0"/>
              </a:spcAft>
              <a:buFont typeface="Wingdings" panose="05000000000000000000" pitchFamily="2" charset="2"/>
              <a:buNone/>
            </a:pPr>
            <a:endParaRPr lang="da-DK" sz="1200" baseline="0" dirty="0">
              <a:solidFill>
                <a:schemeClr val="tx1">
                  <a:lumMod val="95000"/>
                  <a:lumOff val="5000"/>
                </a:schemeClr>
              </a:solidFill>
            </a:endParaRPr>
          </a:p>
          <a:p>
            <a:pPr marL="171450" indent="-171450">
              <a:lnSpc>
                <a:spcPct val="100000"/>
              </a:lnSpc>
              <a:spcBef>
                <a:spcPts val="0"/>
              </a:spcBef>
              <a:spcAft>
                <a:spcPts val="0"/>
              </a:spcAft>
              <a:buFont typeface="Wingdings" panose="05000000000000000000" pitchFamily="2" charset="2"/>
              <a:buChar char="q"/>
            </a:pPr>
            <a:r>
              <a:rPr lang="en-US" sz="1200" baseline="0" dirty="0">
                <a:solidFill>
                  <a:schemeClr val="tx1">
                    <a:lumMod val="95000"/>
                    <a:lumOff val="5000"/>
                  </a:schemeClr>
                </a:solidFill>
              </a:rPr>
              <a:t> It  presents  the demonstration  and  validation  of  CR  based  PPE  inspection  processes,  along  with  CR  process control mechanism to ensure optimum image quality, high repeatability, while maintain a low false positive call rate. </a:t>
            </a:r>
          </a:p>
          <a:p>
            <a:pPr marL="171450" indent="-171450">
              <a:lnSpc>
                <a:spcPct val="100000"/>
              </a:lnSpc>
              <a:spcBef>
                <a:spcPts val="0"/>
              </a:spcBef>
              <a:spcAft>
                <a:spcPts val="0"/>
              </a:spcAft>
              <a:buFont typeface="Wingdings" panose="05000000000000000000" pitchFamily="2" charset="2"/>
              <a:buChar char="q"/>
            </a:pPr>
            <a:endParaRPr lang="en-US" sz="1200" baseline="0" dirty="0">
              <a:solidFill>
                <a:schemeClr val="tx1">
                  <a:lumMod val="95000"/>
                  <a:lumOff val="5000"/>
                </a:schemeClr>
              </a:solidFill>
            </a:endParaRPr>
          </a:p>
          <a:p>
            <a:pPr marL="171450" indent="-171450">
              <a:lnSpc>
                <a:spcPct val="100000"/>
              </a:lnSpc>
              <a:spcBef>
                <a:spcPts val="0"/>
              </a:spcBef>
              <a:spcAft>
                <a:spcPts val="0"/>
              </a:spcAft>
              <a:buFont typeface="Wingdings" panose="05000000000000000000" pitchFamily="2" charset="2"/>
              <a:buChar char="q"/>
            </a:pPr>
            <a:r>
              <a:rPr lang="en-US" sz="1200" baseline="0" dirty="0">
                <a:solidFill>
                  <a:schemeClr val="tx1">
                    <a:lumMod val="95000"/>
                    <a:lumOff val="5000"/>
                  </a:schemeClr>
                </a:solidFill>
              </a:rPr>
              <a:t>You can find additional information about this presentation in the paper submitted for publication in the CINDE proceeding </a:t>
            </a:r>
          </a:p>
          <a:p>
            <a:endParaRPr lang="en-US" dirty="0"/>
          </a:p>
        </p:txBody>
      </p:sp>
      <p:sp>
        <p:nvSpPr>
          <p:cNvPr id="4" name="Slide Number Placeholder 3"/>
          <p:cNvSpPr>
            <a:spLocks noGrp="1"/>
          </p:cNvSpPr>
          <p:nvPr>
            <p:ph type="sldNum" sz="quarter" idx="10"/>
          </p:nvPr>
        </p:nvSpPr>
        <p:spPr/>
        <p:txBody>
          <a:bodyPr/>
          <a:lstStyle/>
          <a:p>
            <a:fld id="{7B9E8BFE-F454-44CF-A2A9-F0A1EE63C1EA}" type="slidenum">
              <a:rPr lang="en-US" smtClean="0"/>
              <a:t>1</a:t>
            </a:fld>
            <a:endParaRPr lang="en-US" dirty="0"/>
          </a:p>
        </p:txBody>
      </p:sp>
    </p:spTree>
    <p:extLst>
      <p:ext uri="{BB962C8B-B14F-4D97-AF65-F5344CB8AC3E}">
        <p14:creationId xmlns:p14="http://schemas.microsoft.com/office/powerpoint/2010/main" val="18474405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q"/>
            </a:pPr>
            <a:r>
              <a:rPr lang="en-CA" sz="1200" b="0" i="0" u="none" strike="noStrike" kern="1200" baseline="0" dirty="0">
                <a:solidFill>
                  <a:schemeClr val="tx1"/>
                </a:solidFill>
                <a:latin typeface="+mn-lt"/>
                <a:ea typeface="+mn-ea"/>
                <a:cs typeface="+mn-cs"/>
              </a:rPr>
              <a:t>Randomness of crack sizes ranged from few millimetres to the through length or width dimension of the ceramic plates</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B9E8BFE-F454-44CF-A2A9-F0A1EE63C1EA}" type="slidenum">
              <a:rPr lang="en-US" smtClean="0"/>
              <a:t>10</a:t>
            </a:fld>
            <a:endParaRPr lang="en-US" dirty="0"/>
          </a:p>
        </p:txBody>
      </p:sp>
    </p:spTree>
    <p:extLst>
      <p:ext uri="{BB962C8B-B14F-4D97-AF65-F5344CB8AC3E}">
        <p14:creationId xmlns:p14="http://schemas.microsoft.com/office/powerpoint/2010/main" val="12721317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q"/>
            </a:pPr>
            <a:r>
              <a:rPr lang="en-CA" sz="1200" kern="1200" dirty="0">
                <a:solidFill>
                  <a:schemeClr val="tx1"/>
                </a:solidFill>
                <a:effectLst/>
                <a:latin typeface="+mn-lt"/>
                <a:ea typeface="+mn-ea"/>
                <a:cs typeface="+mn-cs"/>
              </a:rPr>
              <a:t>Void flaws which is another cause for rejection also found in the plates.</a:t>
            </a:r>
          </a:p>
        </p:txBody>
      </p:sp>
      <p:sp>
        <p:nvSpPr>
          <p:cNvPr id="4" name="Slide Number Placeholder 3"/>
          <p:cNvSpPr>
            <a:spLocks noGrp="1"/>
          </p:cNvSpPr>
          <p:nvPr>
            <p:ph type="sldNum" sz="quarter" idx="10"/>
          </p:nvPr>
        </p:nvSpPr>
        <p:spPr/>
        <p:txBody>
          <a:bodyPr/>
          <a:lstStyle/>
          <a:p>
            <a:fld id="{7B9E8BFE-F454-44CF-A2A9-F0A1EE63C1EA}" type="slidenum">
              <a:rPr lang="en-US" smtClean="0"/>
              <a:t>11</a:t>
            </a:fld>
            <a:endParaRPr lang="en-US" dirty="0"/>
          </a:p>
        </p:txBody>
      </p:sp>
    </p:spTree>
    <p:extLst>
      <p:ext uri="{BB962C8B-B14F-4D97-AF65-F5344CB8AC3E}">
        <p14:creationId xmlns:p14="http://schemas.microsoft.com/office/powerpoint/2010/main" val="25620873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q"/>
            </a:pPr>
            <a:r>
              <a:rPr lang="en-US" sz="1200" kern="1200" dirty="0">
                <a:solidFill>
                  <a:schemeClr val="tx1"/>
                </a:solidFill>
                <a:effectLst/>
                <a:latin typeface="+mn-lt"/>
                <a:ea typeface="+mn-ea"/>
                <a:cs typeface="+mn-cs"/>
              </a:rPr>
              <a:t>micro-cracks and/or micro-tears were also noticed in the armor plates.</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B9E8BFE-F454-44CF-A2A9-F0A1EE63C1EA}" type="slidenum">
              <a:rPr lang="en-US" smtClean="0"/>
              <a:t>12</a:t>
            </a:fld>
            <a:endParaRPr lang="en-US" dirty="0"/>
          </a:p>
        </p:txBody>
      </p:sp>
    </p:spTree>
    <p:extLst>
      <p:ext uri="{BB962C8B-B14F-4D97-AF65-F5344CB8AC3E}">
        <p14:creationId xmlns:p14="http://schemas.microsoft.com/office/powerpoint/2010/main" val="17876593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q"/>
            </a:pPr>
            <a:r>
              <a:rPr lang="en-US" sz="1200" kern="1200" dirty="0">
                <a:solidFill>
                  <a:schemeClr val="tx1"/>
                </a:solidFill>
                <a:effectLst/>
                <a:latin typeface="+mn-lt"/>
                <a:ea typeface="+mn-ea"/>
                <a:cs typeface="+mn-cs"/>
              </a:rPr>
              <a:t> During the inspection inherent manufacturing process induced anomaly or discontinuity indications such as cluster of porosity,</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B9E8BFE-F454-44CF-A2A9-F0A1EE63C1EA}" type="slidenum">
              <a:rPr lang="en-US" smtClean="0"/>
              <a:t>13</a:t>
            </a:fld>
            <a:endParaRPr lang="en-US" dirty="0"/>
          </a:p>
        </p:txBody>
      </p:sp>
    </p:spTree>
    <p:extLst>
      <p:ext uri="{BB962C8B-B14F-4D97-AF65-F5344CB8AC3E}">
        <p14:creationId xmlns:p14="http://schemas.microsoft.com/office/powerpoint/2010/main" val="39211560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q"/>
            </a:pPr>
            <a:r>
              <a:rPr lang="en-US" sz="1200" kern="1200" dirty="0">
                <a:solidFill>
                  <a:schemeClr val="tx1"/>
                </a:solidFill>
                <a:effectLst/>
                <a:latin typeface="+mn-lt"/>
                <a:ea typeface="+mn-ea"/>
                <a:cs typeface="+mn-cs"/>
              </a:rPr>
              <a:t> The plates were accepted or rejected based on pass/fail criteria which was established based on prior ballistic performance test.</a:t>
            </a:r>
            <a:r>
              <a:rPr lang="en-CA"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underlying reason behind such rejection is that plate’s total integrity or ballistic performance is compromised because of that kind of defect. </a:t>
            </a:r>
          </a:p>
          <a:p>
            <a:pPr marL="171450" indent="-171450">
              <a:buFont typeface="Wingdings" panose="05000000000000000000" pitchFamily="2" charset="2"/>
              <a:buChar char="q"/>
            </a:pPr>
            <a:endParaRPr lang="en-US" sz="1200" kern="1200" dirty="0">
              <a:solidFill>
                <a:schemeClr val="tx1"/>
              </a:solidFill>
              <a:effectLst/>
              <a:latin typeface="+mn-lt"/>
              <a:ea typeface="+mn-ea"/>
              <a:cs typeface="+mn-cs"/>
            </a:endParaRPr>
          </a:p>
          <a:p>
            <a:pPr marL="171450" indent="-171450">
              <a:buFont typeface="Wingdings" panose="05000000000000000000" pitchFamily="2" charset="2"/>
              <a:buChar char="q"/>
            </a:pPr>
            <a:r>
              <a:rPr lang="en-CA" sz="1200" kern="1200" dirty="0">
                <a:solidFill>
                  <a:schemeClr val="tx1"/>
                </a:solidFill>
                <a:effectLst/>
                <a:latin typeface="+mn-lt"/>
                <a:ea typeface="+mn-ea"/>
                <a:cs typeface="+mn-cs"/>
              </a:rPr>
              <a:t>However, due to sensitivity of the data and performance test results, the criteria is restricted to publish.</a:t>
            </a:r>
          </a:p>
        </p:txBody>
      </p:sp>
      <p:sp>
        <p:nvSpPr>
          <p:cNvPr id="4" name="Slide Number Placeholder 3"/>
          <p:cNvSpPr>
            <a:spLocks noGrp="1"/>
          </p:cNvSpPr>
          <p:nvPr>
            <p:ph type="sldNum" sz="quarter" idx="10"/>
          </p:nvPr>
        </p:nvSpPr>
        <p:spPr/>
        <p:txBody>
          <a:bodyPr/>
          <a:lstStyle/>
          <a:p>
            <a:fld id="{7B9E8BFE-F454-44CF-A2A9-F0A1EE63C1EA}" type="slidenum">
              <a:rPr lang="en-US" smtClean="0"/>
              <a:t>14</a:t>
            </a:fld>
            <a:endParaRPr lang="en-US" dirty="0"/>
          </a:p>
        </p:txBody>
      </p:sp>
    </p:spTree>
    <p:extLst>
      <p:ext uri="{BB962C8B-B14F-4D97-AF65-F5344CB8AC3E}">
        <p14:creationId xmlns:p14="http://schemas.microsoft.com/office/powerpoint/2010/main" val="2470971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q"/>
            </a:pPr>
            <a:r>
              <a:rPr lang="en-US" sz="1200" kern="1200" dirty="0">
                <a:solidFill>
                  <a:schemeClr val="tx1"/>
                </a:solidFill>
                <a:effectLst/>
                <a:latin typeface="+mn-lt"/>
                <a:ea typeface="+mn-ea"/>
                <a:cs typeface="+mn-cs"/>
              </a:rPr>
              <a:t>Service induced cracks and voids were primary sources of defects for plate rejection. The cracks profile showed the randomness of crack sizes ranged from few </a:t>
            </a:r>
            <a:r>
              <a:rPr lang="en-US" sz="1200" kern="1200" dirty="0" err="1">
                <a:solidFill>
                  <a:schemeClr val="tx1"/>
                </a:solidFill>
                <a:effectLst/>
                <a:latin typeface="+mn-lt"/>
                <a:ea typeface="+mn-ea"/>
                <a:cs typeface="+mn-cs"/>
              </a:rPr>
              <a:t>millimetres</a:t>
            </a:r>
            <a:r>
              <a:rPr lang="en-US" sz="1200" kern="1200" dirty="0">
                <a:solidFill>
                  <a:schemeClr val="tx1"/>
                </a:solidFill>
                <a:effectLst/>
                <a:latin typeface="+mn-lt"/>
                <a:ea typeface="+mn-ea"/>
                <a:cs typeface="+mn-cs"/>
              </a:rPr>
              <a:t> to the through length or width dimension of the ceramic plates. </a:t>
            </a:r>
          </a:p>
          <a:p>
            <a:pPr marL="171450" indent="-171450">
              <a:buFont typeface="Wingdings" panose="05000000000000000000" pitchFamily="2" charset="2"/>
              <a:buChar char="q"/>
            </a:pPr>
            <a:r>
              <a:rPr lang="en-US" sz="1200" kern="1200" dirty="0">
                <a:solidFill>
                  <a:schemeClr val="tx1"/>
                </a:solidFill>
                <a:effectLst/>
                <a:latin typeface="+mn-lt"/>
                <a:ea typeface="+mn-ea"/>
                <a:cs typeface="+mn-cs"/>
              </a:rPr>
              <a:t>In addition to cracks and  voids CR  imaging  using standard resolution  imaging successful  were successful  in revealing manufacturing inherent and service induced non-critical flaws include porosity, micro-tears or micro-cracks, missing dimples at the edge, trimmed dimple at the edge, small voids at edge (&lt;1  cm-diameter),  ceramic  particle  through-out,  gross  edge  thinning  voids  etc</a:t>
            </a:r>
            <a:r>
              <a:rPr lang="en-US" sz="1200" kern="120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B9E8BFE-F454-44CF-A2A9-F0A1EE63C1EA}" type="slidenum">
              <a:rPr lang="en-US" smtClean="0"/>
              <a:t>15</a:t>
            </a:fld>
            <a:endParaRPr lang="en-US" dirty="0"/>
          </a:p>
        </p:txBody>
      </p:sp>
    </p:spTree>
    <p:extLst>
      <p:ext uri="{BB962C8B-B14F-4D97-AF65-F5344CB8AC3E}">
        <p14:creationId xmlns:p14="http://schemas.microsoft.com/office/powerpoint/2010/main" val="29758180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9E8BFE-F454-44CF-A2A9-F0A1EE63C1EA}" type="slidenum">
              <a:rPr lang="en-US" smtClean="0"/>
              <a:t>16</a:t>
            </a:fld>
            <a:endParaRPr lang="en-US" dirty="0"/>
          </a:p>
        </p:txBody>
      </p:sp>
    </p:spTree>
    <p:extLst>
      <p:ext uri="{BB962C8B-B14F-4D97-AF65-F5344CB8AC3E}">
        <p14:creationId xmlns:p14="http://schemas.microsoft.com/office/powerpoint/2010/main" val="660808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Here little</a:t>
            </a:r>
            <a:r>
              <a:rPr lang="en-US" sz="1200" b="1" baseline="0" dirty="0"/>
              <a:t> background of this project</a:t>
            </a:r>
          </a:p>
          <a:p>
            <a:endParaRPr lang="en-US" sz="1200" b="1" baseline="0" dirty="0"/>
          </a:p>
          <a:p>
            <a:pPr marL="171450" indent="-171450">
              <a:lnSpc>
                <a:spcPct val="150000"/>
              </a:lnSpc>
              <a:buFontTx/>
              <a:buChar char="-"/>
            </a:pPr>
            <a:r>
              <a:rPr lang="en-US" dirty="0"/>
              <a:t>Body armor PPE has been in use for a very long time and is generally related to bullet proof vest worn for ballistic protection to important body parts.</a:t>
            </a:r>
          </a:p>
          <a:p>
            <a:pPr marL="0" indent="0">
              <a:lnSpc>
                <a:spcPct val="150000"/>
              </a:lnSpc>
              <a:buFontTx/>
              <a:buNone/>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50000"/>
              </a:lnSpc>
              <a:spcBef>
                <a:spcPts val="0"/>
              </a:spcBef>
              <a:spcAft>
                <a:spcPts val="0"/>
              </a:spcAft>
              <a:buClrTx/>
              <a:buSzTx/>
              <a:buFontTx/>
              <a:buChar char="-"/>
              <a:tabLst/>
              <a:defRPr/>
            </a:pPr>
            <a:r>
              <a:rPr lang="en-US" sz="1200" dirty="0"/>
              <a:t>Ballistic performance of ceramic body </a:t>
            </a:r>
            <a:r>
              <a:rPr lang="en-US" sz="1200" dirty="0" err="1"/>
              <a:t>armour</a:t>
            </a:r>
            <a:r>
              <a:rPr lang="en-US" sz="1200" dirty="0"/>
              <a:t> plates (PPE) are degraded due to presence of damage (in-service manufacturing)</a:t>
            </a:r>
          </a:p>
          <a:p>
            <a:pPr marL="171450" marR="0" lvl="0" indent="-171450" algn="l" defTabSz="914400" rtl="0" eaLnBrk="1" fontAlgn="auto" latinLnBrk="0" hangingPunct="1">
              <a:lnSpc>
                <a:spcPct val="150000"/>
              </a:lnSpc>
              <a:spcBef>
                <a:spcPts val="0"/>
              </a:spcBef>
              <a:spcAft>
                <a:spcPts val="0"/>
              </a:spcAft>
              <a:buClrTx/>
              <a:buSzTx/>
              <a:buFontTx/>
              <a:buChar char="-"/>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5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Currently there is no well understood mechanism or accepted practice for determination life expectancy of body </a:t>
            </a:r>
            <a:r>
              <a:rPr lang="en-US" sz="1200" kern="1200" dirty="0" err="1">
                <a:solidFill>
                  <a:schemeClr val="tx1"/>
                </a:solidFill>
                <a:effectLst/>
                <a:latin typeface="+mn-lt"/>
                <a:ea typeface="+mn-ea"/>
                <a:cs typeface="+mn-cs"/>
              </a:rPr>
              <a:t>armour</a:t>
            </a:r>
            <a:r>
              <a:rPr lang="en-US" sz="1200" kern="1200" dirty="0">
                <a:solidFill>
                  <a:schemeClr val="tx1"/>
                </a:solidFill>
                <a:effectLst/>
                <a:latin typeface="+mn-lt"/>
                <a:ea typeface="+mn-ea"/>
                <a:cs typeface="+mn-cs"/>
              </a:rPr>
              <a:t> and their life span varies significantly.</a:t>
            </a:r>
          </a:p>
          <a:p>
            <a:pPr marL="171450" marR="0" lvl="0" indent="-171450" algn="l" defTabSz="914400" rtl="0" eaLnBrk="1" fontAlgn="auto" latinLnBrk="0" hangingPunct="1">
              <a:lnSpc>
                <a:spcPct val="150000"/>
              </a:lnSpc>
              <a:spcBef>
                <a:spcPts val="0"/>
              </a:spcBef>
              <a:spcAft>
                <a:spcPts val="0"/>
              </a:spcAft>
              <a:buClrTx/>
              <a:buSzTx/>
              <a:buFontTx/>
              <a:buChar char="-"/>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5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it is important to ensure that the structural integrity of the armor is maintained throughout its life cycle, preserved through periodic inspection. </a:t>
            </a:r>
          </a:p>
          <a:p>
            <a:pPr marL="0" indent="0">
              <a:lnSpc>
                <a:spcPct val="150000"/>
              </a:lnSpc>
              <a:buFontTx/>
              <a:buNone/>
            </a:pPr>
            <a:endParaRPr lang="en-US" sz="1200" kern="1200" dirty="0">
              <a:solidFill>
                <a:schemeClr val="tx1"/>
              </a:solidFill>
              <a:effectLst/>
              <a:latin typeface="+mn-lt"/>
              <a:ea typeface="+mn-ea"/>
              <a:cs typeface="+mn-cs"/>
            </a:endParaRPr>
          </a:p>
          <a:p>
            <a:pPr marL="171450" indent="-171450">
              <a:lnSpc>
                <a:spcPct val="150000"/>
              </a:lnSpc>
              <a:buFontTx/>
              <a:buChar char="-"/>
            </a:pPr>
            <a:r>
              <a:rPr lang="en-US" sz="1200" kern="1200" dirty="0">
                <a:solidFill>
                  <a:schemeClr val="tx1"/>
                </a:solidFill>
                <a:effectLst/>
                <a:latin typeface="+mn-lt"/>
                <a:ea typeface="+mn-ea"/>
                <a:cs typeface="+mn-cs"/>
              </a:rPr>
              <a:t>High cost (manufacturing and raw materials) of ceramic </a:t>
            </a:r>
            <a:r>
              <a:rPr lang="en-US" sz="1200" kern="1200" dirty="0" err="1">
                <a:solidFill>
                  <a:schemeClr val="tx1"/>
                </a:solidFill>
                <a:effectLst/>
                <a:latin typeface="+mn-lt"/>
                <a:ea typeface="+mn-ea"/>
                <a:cs typeface="+mn-cs"/>
              </a:rPr>
              <a:t>armours</a:t>
            </a:r>
            <a:r>
              <a:rPr lang="en-US" sz="1200" kern="1200" dirty="0">
                <a:solidFill>
                  <a:schemeClr val="tx1"/>
                </a:solidFill>
                <a:effectLst/>
                <a:latin typeface="+mn-lt"/>
                <a:ea typeface="+mn-ea"/>
                <a:cs typeface="+mn-cs"/>
              </a:rPr>
              <a:t> has created the expectation of extended service life while maintaining the integrity of personal protective equipment PPE plates and performance during the period of service. </a:t>
            </a:r>
          </a:p>
          <a:p>
            <a:pPr marL="171450" indent="-171450">
              <a:lnSpc>
                <a:spcPct val="150000"/>
              </a:lnSpc>
              <a:buFontTx/>
              <a:buChar char="-"/>
            </a:pPr>
            <a:endParaRPr lang="en-US" sz="1200" kern="1200" dirty="0">
              <a:solidFill>
                <a:schemeClr val="tx1"/>
              </a:solidFill>
              <a:effectLst/>
              <a:latin typeface="+mn-lt"/>
              <a:ea typeface="+mn-ea"/>
              <a:cs typeface="+mn-cs"/>
            </a:endParaRPr>
          </a:p>
          <a:p>
            <a:pPr marL="171450" indent="-171450">
              <a:lnSpc>
                <a:spcPct val="150000"/>
              </a:lnSpc>
              <a:buFontTx/>
              <a:buChar char="-"/>
            </a:pPr>
            <a:r>
              <a:rPr lang="en-US" sz="1200" kern="1200" dirty="0">
                <a:solidFill>
                  <a:schemeClr val="tx1"/>
                </a:solidFill>
                <a:effectLst/>
                <a:latin typeface="+mn-lt"/>
                <a:ea typeface="+mn-ea"/>
                <a:cs typeface="+mn-cs"/>
              </a:rPr>
              <a:t>Structural complexity and signal dispersion in </a:t>
            </a:r>
            <a:r>
              <a:rPr lang="en-US" sz="1200" kern="1200" dirty="0" err="1">
                <a:solidFill>
                  <a:schemeClr val="tx1"/>
                </a:solidFill>
                <a:effectLst/>
                <a:latin typeface="+mn-lt"/>
                <a:ea typeface="+mn-ea"/>
                <a:cs typeface="+mn-cs"/>
              </a:rPr>
              <a:t>armour</a:t>
            </a:r>
            <a:r>
              <a:rPr lang="en-US" sz="1200" kern="1200" dirty="0">
                <a:solidFill>
                  <a:schemeClr val="tx1"/>
                </a:solidFill>
                <a:effectLst/>
                <a:latin typeface="+mn-lt"/>
                <a:ea typeface="+mn-ea"/>
                <a:cs typeface="+mn-cs"/>
              </a:rPr>
              <a:t> composite materials with many interfaces, including  composite  materials,  can  make  ultrasonic  inspection  very  difficult</a:t>
            </a:r>
          </a:p>
          <a:p>
            <a:pPr marL="171450" indent="-171450">
              <a:lnSpc>
                <a:spcPct val="150000"/>
              </a:lnSpc>
              <a:buFontTx/>
              <a:buChar char="-"/>
            </a:pPr>
            <a:endParaRPr lang="en-US" sz="1200" kern="1200" dirty="0">
              <a:solidFill>
                <a:schemeClr val="tx1"/>
              </a:solidFill>
              <a:effectLst/>
              <a:latin typeface="+mn-lt"/>
              <a:ea typeface="+mn-ea"/>
              <a:cs typeface="+mn-cs"/>
            </a:endParaRPr>
          </a:p>
          <a:p>
            <a:pPr marL="171450" indent="-171450">
              <a:lnSpc>
                <a:spcPct val="150000"/>
              </a:lnSpc>
              <a:buFontTx/>
              <a:buChar char="-"/>
            </a:pPr>
            <a:r>
              <a:rPr lang="en-US" sz="1200" kern="1200" dirty="0">
                <a:solidFill>
                  <a:schemeClr val="tx1"/>
                </a:solidFill>
                <a:effectLst/>
                <a:latin typeface="+mn-lt"/>
                <a:ea typeface="+mn-ea"/>
                <a:cs typeface="+mn-cs"/>
              </a:rPr>
              <a:t> Radiographic Non-destructive evaluation (NDE) techniques are required to rapidly and non-destructively determine the suitability of ceramic protective plates for combat deployment.</a:t>
            </a:r>
          </a:p>
          <a:p>
            <a:pPr marL="171450" indent="-171450">
              <a:lnSpc>
                <a:spcPct val="150000"/>
              </a:lnSpc>
              <a:buFontTx/>
              <a:buChar char="-"/>
            </a:pPr>
            <a:endParaRPr lang="en-US" sz="1200" kern="1200" dirty="0">
              <a:solidFill>
                <a:schemeClr val="tx1"/>
              </a:solidFill>
              <a:effectLst/>
              <a:latin typeface="+mn-lt"/>
              <a:ea typeface="+mn-ea"/>
              <a:cs typeface="+mn-cs"/>
            </a:endParaRPr>
          </a:p>
          <a:p>
            <a:pPr marL="171450" indent="-171450">
              <a:lnSpc>
                <a:spcPct val="150000"/>
              </a:lnSpc>
              <a:buFontTx/>
              <a:buChar char="-"/>
            </a:pPr>
            <a:r>
              <a:rPr lang="en-US" sz="1200" kern="1200" dirty="0">
                <a:solidFill>
                  <a:schemeClr val="tx1"/>
                </a:solidFill>
                <a:effectLst/>
                <a:latin typeface="+mn-lt"/>
                <a:ea typeface="+mn-ea"/>
                <a:cs typeface="+mn-cs"/>
              </a:rPr>
              <a:t>CR  allows  for  fast,  reliable  and  accountable  inspections.  Film radiography also lack digital advantages such as archiving, enhancement, filter, etc. </a:t>
            </a:r>
          </a:p>
          <a:p>
            <a:pPr marL="171450" marR="0" lvl="0" indent="-171450" algn="l" defTabSz="914400" rtl="0" eaLnBrk="1" fontAlgn="auto" latinLnBrk="0" hangingPunct="1">
              <a:lnSpc>
                <a:spcPct val="150000"/>
              </a:lnSpc>
              <a:spcBef>
                <a:spcPts val="0"/>
              </a:spcBef>
              <a:spcAft>
                <a:spcPts val="0"/>
              </a:spcAft>
              <a:buClrTx/>
              <a:buSzTx/>
              <a:buFontTx/>
              <a:buChar char="-"/>
              <a:tabLst/>
              <a:defRPr/>
            </a:pPr>
            <a:endParaRPr lang="en-US" sz="1200" dirty="0"/>
          </a:p>
          <a:p>
            <a:pPr marL="171450" indent="-171450">
              <a:buFontTx/>
              <a:buChar char="-"/>
            </a:pPr>
            <a:endParaRPr lang="en-US" sz="1200" kern="1200" dirty="0">
              <a:solidFill>
                <a:schemeClr val="tx1"/>
              </a:solidFill>
              <a:effectLst/>
              <a:latin typeface="+mn-lt"/>
              <a:ea typeface="+mn-ea"/>
              <a:cs typeface="+mn-cs"/>
            </a:endParaRPr>
          </a:p>
          <a:p>
            <a:endParaRPr lang="en-US" sz="1200" dirty="0"/>
          </a:p>
        </p:txBody>
      </p:sp>
      <p:sp>
        <p:nvSpPr>
          <p:cNvPr id="4" name="Slide Number Placeholder 3"/>
          <p:cNvSpPr>
            <a:spLocks noGrp="1"/>
          </p:cNvSpPr>
          <p:nvPr>
            <p:ph type="sldNum" sz="quarter" idx="10"/>
          </p:nvPr>
        </p:nvSpPr>
        <p:spPr/>
        <p:txBody>
          <a:bodyPr/>
          <a:lstStyle/>
          <a:p>
            <a:fld id="{7B9E8BFE-F454-44CF-A2A9-F0A1EE63C1EA}" type="slidenum">
              <a:rPr lang="en-US" smtClean="0"/>
              <a:t>2</a:t>
            </a:fld>
            <a:endParaRPr lang="en-US" dirty="0"/>
          </a:p>
        </p:txBody>
      </p:sp>
    </p:spTree>
    <p:extLst>
      <p:ext uri="{BB962C8B-B14F-4D97-AF65-F5344CB8AC3E}">
        <p14:creationId xmlns:p14="http://schemas.microsoft.com/office/powerpoint/2010/main" val="1833929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200" kern="1200" dirty="0">
                <a:solidFill>
                  <a:schemeClr val="tx1"/>
                </a:solidFill>
                <a:effectLst/>
                <a:latin typeface="+mn-lt"/>
                <a:ea typeface="+mn-ea"/>
                <a:cs typeface="+mn-cs"/>
              </a:rPr>
              <a:t>This pictorial demonstrating how the CR system works. Phosphorous plate is loaded into a cassette and is exposed to an X-ray or gamma ray radiation source. During the radiation exposure, the absorbed radiation energy is stored in the phosphorous plate and forms a latent image of the object. The exposed imaging plate is run through a laser reading device that scans the plate. As the laser beam scans the surface of the phosphorous imaging plate in a raster pattern, light is emitted where radiation energy was previously stored. The intensity of light emitted from the IP is proportional to the amount of radiation absorbed by the storage phosphor.</a:t>
            </a:r>
          </a:p>
          <a:p>
            <a:pPr marL="171450" lvl="0" indent="-171450">
              <a:lnSpc>
                <a:spcPct val="100000"/>
              </a:lnSpc>
              <a:spcBef>
                <a:spcPts val="0"/>
              </a:spcBef>
              <a:spcAft>
                <a:spcPts val="0"/>
              </a:spcAft>
              <a:buFont typeface="Wingdings" panose="05000000000000000000" pitchFamily="2" charset="2"/>
              <a:buChar char="q"/>
            </a:pPr>
            <a:endParaRPr lang="en-CA" dirty="0"/>
          </a:p>
        </p:txBody>
      </p:sp>
      <p:sp>
        <p:nvSpPr>
          <p:cNvPr id="4" name="Slide Number Placeholder 3"/>
          <p:cNvSpPr>
            <a:spLocks noGrp="1"/>
          </p:cNvSpPr>
          <p:nvPr>
            <p:ph type="sldNum" sz="quarter" idx="10"/>
          </p:nvPr>
        </p:nvSpPr>
        <p:spPr/>
        <p:txBody>
          <a:bodyPr/>
          <a:lstStyle/>
          <a:p>
            <a:fld id="{7B9E8BFE-F454-44CF-A2A9-F0A1EE63C1EA}" type="slidenum">
              <a:rPr lang="en-US" smtClean="0"/>
              <a:t>3</a:t>
            </a:fld>
            <a:endParaRPr lang="en-US" dirty="0"/>
          </a:p>
        </p:txBody>
      </p:sp>
    </p:spTree>
    <p:extLst>
      <p:ext uri="{BB962C8B-B14F-4D97-AF65-F5344CB8AC3E}">
        <p14:creationId xmlns:p14="http://schemas.microsoft.com/office/powerpoint/2010/main" val="2152972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High performance table-top flatbed scanner with contactless plate transport, inline erasure</a:t>
            </a:r>
          </a:p>
          <a:p>
            <a:pPr marL="171450" indent="-171450">
              <a:buFontTx/>
              <a:buChar char="-"/>
            </a:pPr>
            <a:r>
              <a:rPr lang="en-US" dirty="0"/>
              <a:t>IPS  High Resolution &amp; Medium Speed (for inspection of welds),</a:t>
            </a:r>
            <a:r>
              <a:rPr lang="en-US" baseline="0" dirty="0"/>
              <a:t> IPU (Extreme High Resolution &amp; Slow Speed - for extremely high resolution applications when very low micron range sensitivity is required) </a:t>
            </a:r>
            <a:endParaRPr lang="en-US" dirty="0"/>
          </a:p>
          <a:p>
            <a:pPr marL="171450" indent="-171450">
              <a:buFontTx/>
              <a:buChar char="-"/>
            </a:pPr>
            <a:r>
              <a:rPr lang="en-US" dirty="0"/>
              <a:t>Standard resolution of</a:t>
            </a:r>
            <a:r>
              <a:rPr lang="en-US" baseline="0" dirty="0"/>
              <a:t> </a:t>
            </a:r>
            <a:r>
              <a:rPr lang="en-US" dirty="0"/>
              <a:t>70 µm, and high</a:t>
            </a:r>
            <a:r>
              <a:rPr lang="en-US" baseline="0" dirty="0"/>
              <a:t> resolution of </a:t>
            </a:r>
            <a:r>
              <a:rPr lang="en-US" dirty="0"/>
              <a:t>35 µm</a:t>
            </a:r>
          </a:p>
          <a:p>
            <a:endParaRPr lang="en-CA" dirty="0"/>
          </a:p>
        </p:txBody>
      </p:sp>
      <p:sp>
        <p:nvSpPr>
          <p:cNvPr id="4" name="Slide Number Placeholder 3"/>
          <p:cNvSpPr>
            <a:spLocks noGrp="1"/>
          </p:cNvSpPr>
          <p:nvPr>
            <p:ph type="sldNum" sz="quarter" idx="10"/>
          </p:nvPr>
        </p:nvSpPr>
        <p:spPr/>
        <p:txBody>
          <a:bodyPr/>
          <a:lstStyle/>
          <a:p>
            <a:fld id="{7B9E8BFE-F454-44CF-A2A9-F0A1EE63C1EA}" type="slidenum">
              <a:rPr lang="en-US" smtClean="0"/>
              <a:t>4</a:t>
            </a:fld>
            <a:endParaRPr lang="en-US" dirty="0"/>
          </a:p>
        </p:txBody>
      </p:sp>
    </p:spTree>
    <p:extLst>
      <p:ext uri="{BB962C8B-B14F-4D97-AF65-F5344CB8AC3E}">
        <p14:creationId xmlns:p14="http://schemas.microsoft.com/office/powerpoint/2010/main" val="4270942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74688"/>
            <a:ext cx="5997575" cy="3375025"/>
          </a:xfrm>
        </p:spPr>
      </p:sp>
      <p:sp>
        <p:nvSpPr>
          <p:cNvPr id="3" name="Notes Placeholder 2"/>
          <p:cNvSpPr>
            <a:spLocks noGrp="1"/>
          </p:cNvSpPr>
          <p:nvPr>
            <p:ph type="body" idx="1"/>
          </p:nvPr>
        </p:nvSpPr>
        <p:spPr/>
        <p:txBody>
          <a:bodyPr/>
          <a:lstStyle/>
          <a:p>
            <a:pPr marL="330473" indent="-330473">
              <a:buFont typeface="Wingdings" panose="05000000000000000000" pitchFamily="2" charset="2"/>
              <a:buChar char="q"/>
            </a:pPr>
            <a:r>
              <a:rPr lang="en-US" dirty="0"/>
              <a:t>Image quality and degree of details that a CR image can reveal are the key performance indicators considered during characteristics evaluation. </a:t>
            </a:r>
          </a:p>
          <a:p>
            <a:pPr marL="330473" indent="-330473">
              <a:buFont typeface="Wingdings" panose="05000000000000000000" pitchFamily="2" charset="2"/>
              <a:buChar char="q"/>
            </a:pPr>
            <a:r>
              <a:rPr lang="en-US" dirty="0"/>
              <a:t>For computed radiography (CR), the primary metrics for establishing the performance are signal-to-noise ratio (SNR), contrast-to-noise ratio (CNR), and basic spatial resolution</a:t>
            </a:r>
            <a:r>
              <a:rPr lang="en-US" baseline="0" dirty="0"/>
              <a:t> </a:t>
            </a:r>
            <a:r>
              <a:rPr lang="en-US" dirty="0"/>
              <a:t>(</a:t>
            </a:r>
            <a:r>
              <a:rPr lang="en-US" dirty="0" err="1"/>
              <a:t>SR</a:t>
            </a:r>
            <a:r>
              <a:rPr lang="en-US" baseline="-25000" dirty="0" err="1"/>
              <a:t>b</a:t>
            </a:r>
            <a:r>
              <a:rPr lang="en-US" dirty="0"/>
              <a:t>)</a:t>
            </a:r>
          </a:p>
          <a:p>
            <a:pPr marL="330473" indent="-330473">
              <a:buFont typeface="Wingdings" panose="05000000000000000000" pitchFamily="2" charset="2"/>
              <a:buChar char="q"/>
            </a:pPr>
            <a:r>
              <a:rPr lang="en-US" b="1" dirty="0"/>
              <a:t>Signal</a:t>
            </a:r>
            <a:r>
              <a:rPr lang="en-US" dirty="0"/>
              <a:t> term is used for the mean pixel/gray values of a digital image.</a:t>
            </a:r>
          </a:p>
          <a:p>
            <a:pPr marL="330473" indent="-330473">
              <a:buFont typeface="Wingdings" panose="05000000000000000000" pitchFamily="2" charset="2"/>
              <a:buChar char="q"/>
            </a:pPr>
            <a:r>
              <a:rPr lang="en-US" b="1" dirty="0"/>
              <a:t>Contrast</a:t>
            </a:r>
            <a:r>
              <a:rPr lang="en-US" dirty="0"/>
              <a:t> term is used to quantify the difference of the radiation signal intensity (measured as pixel value) between the base material and the discontinuity (replicated using an IQI)</a:t>
            </a:r>
          </a:p>
          <a:p>
            <a:pPr marL="330473" indent="-330473">
              <a:buFont typeface="Wingdings" panose="05000000000000000000" pitchFamily="2" charset="2"/>
              <a:buChar char="q"/>
            </a:pPr>
            <a:r>
              <a:rPr lang="en-US" b="1" dirty="0"/>
              <a:t>Basic Spatial Resolution </a:t>
            </a:r>
            <a:r>
              <a:rPr lang="en-US" dirty="0"/>
              <a:t>or sharpness of image (</a:t>
            </a:r>
            <a:r>
              <a:rPr lang="en-US" dirty="0" err="1"/>
              <a:t>SR</a:t>
            </a:r>
            <a:r>
              <a:rPr lang="en-US" baseline="-25000" dirty="0" err="1"/>
              <a:t>b</a:t>
            </a:r>
            <a:r>
              <a:rPr lang="en-US" dirty="0"/>
              <a:t>) is the ability to distinguish between small objects that are close together in digital image or ability to clearly see abrupt changes in or ability to clearly see abrupt changes in an object</a:t>
            </a:r>
          </a:p>
          <a:p>
            <a:pPr marL="330473" indent="-330473">
              <a:buFont typeface="Wingdings" panose="05000000000000000000" pitchFamily="2" charset="2"/>
              <a:buChar char="q"/>
            </a:pPr>
            <a:r>
              <a:rPr lang="en-US" dirty="0"/>
              <a:t>SNR is the ratio of the mean pixel values (signal) to the standard deviation of the pixel values (noise).</a:t>
            </a:r>
          </a:p>
          <a:p>
            <a:pPr marL="330473" indent="-330473">
              <a:buFont typeface="Wingdings" panose="05000000000000000000" pitchFamily="2" charset="2"/>
              <a:buChar char="q"/>
            </a:pPr>
            <a:r>
              <a:rPr lang="en-US" dirty="0"/>
              <a:t>CNR is defined as the ratio of the difference of signal intensities of two regions of interest to the background noise (standard deviation of the pixel values)</a:t>
            </a:r>
          </a:p>
          <a:p>
            <a:pPr marL="330473" indent="-330473">
              <a:buFont typeface="Wingdings" panose="05000000000000000000" pitchFamily="2" charset="2"/>
              <a:buChar char="q"/>
            </a:pPr>
            <a:r>
              <a:rPr lang="en-US" dirty="0"/>
              <a:t>In film radiography applications, these metrics are typically evaluated indirectly using an image quality indicator in a specified film density range.</a:t>
            </a:r>
          </a:p>
        </p:txBody>
      </p:sp>
      <p:sp>
        <p:nvSpPr>
          <p:cNvPr id="4" name="Slide Number Placeholder 3"/>
          <p:cNvSpPr>
            <a:spLocks noGrp="1"/>
          </p:cNvSpPr>
          <p:nvPr>
            <p:ph type="sldNum" sz="quarter" idx="10"/>
          </p:nvPr>
        </p:nvSpPr>
        <p:spPr/>
        <p:txBody>
          <a:bodyPr/>
          <a:lstStyle/>
          <a:p>
            <a:pPr>
              <a:defRPr/>
            </a:pPr>
            <a:fld id="{8ACA7361-9ED7-4892-95CA-D2B9CBD6C599}" type="slidenum">
              <a:rPr lang="en-US" smtClean="0"/>
              <a:pPr>
                <a:defRPr/>
              </a:pPr>
              <a:t>5</a:t>
            </a:fld>
            <a:endParaRPr lang="en-US"/>
          </a:p>
        </p:txBody>
      </p:sp>
    </p:spTree>
    <p:extLst>
      <p:ext uri="{BB962C8B-B14F-4D97-AF65-F5344CB8AC3E}">
        <p14:creationId xmlns:p14="http://schemas.microsoft.com/office/powerpoint/2010/main" val="3785700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general CR has better latitude than film.</a:t>
            </a:r>
          </a:p>
        </p:txBody>
      </p:sp>
      <p:sp>
        <p:nvSpPr>
          <p:cNvPr id="4" name="Slide Number Placeholder 3"/>
          <p:cNvSpPr>
            <a:spLocks noGrp="1"/>
          </p:cNvSpPr>
          <p:nvPr>
            <p:ph type="sldNum" sz="quarter" idx="10"/>
          </p:nvPr>
        </p:nvSpPr>
        <p:spPr/>
        <p:txBody>
          <a:bodyPr/>
          <a:lstStyle/>
          <a:p>
            <a:fld id="{EABADF3B-7EFC-4A41-8083-E8BCAC0B1F4E}" type="slidenum">
              <a:rPr lang="en-CA" smtClean="0"/>
              <a:pPr/>
              <a:t>6</a:t>
            </a:fld>
            <a:endParaRPr lang="en-CA" dirty="0"/>
          </a:p>
        </p:txBody>
      </p:sp>
    </p:spTree>
    <p:extLst>
      <p:ext uri="{BB962C8B-B14F-4D97-AF65-F5344CB8AC3E}">
        <p14:creationId xmlns:p14="http://schemas.microsoft.com/office/powerpoint/2010/main" val="1854617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50000"/>
              </a:lnSpc>
              <a:buFont typeface="Wingdings" panose="05000000000000000000" pitchFamily="2" charset="2"/>
              <a:buChar char="q"/>
            </a:pPr>
            <a:r>
              <a:rPr lang="en-CA" dirty="0"/>
              <a:t>Here is the pictorial of a typical PPE plates used in the inspection. Its about 10 inches by 12 inches. </a:t>
            </a:r>
          </a:p>
          <a:p>
            <a:pPr marL="285750" indent="-285750">
              <a:lnSpc>
                <a:spcPct val="120000"/>
              </a:lnSpc>
              <a:buFont typeface="Wingdings" panose="05000000000000000000" pitchFamily="2" charset="2"/>
              <a:buChar char="q"/>
            </a:pPr>
            <a:r>
              <a:rPr lang="en-CA" sz="1200" dirty="0"/>
              <a:t>Hard front face of ceramic dimple (front face)</a:t>
            </a:r>
          </a:p>
          <a:p>
            <a:pPr marL="285750" indent="-285750">
              <a:lnSpc>
                <a:spcPct val="120000"/>
              </a:lnSpc>
              <a:buFont typeface="Wingdings" panose="05000000000000000000" pitchFamily="2" charset="2"/>
              <a:buChar char="q"/>
            </a:pPr>
            <a:r>
              <a:rPr lang="en-US" sz="1200" dirty="0"/>
              <a:t>High performance polymer composite (back face)</a:t>
            </a:r>
            <a:endParaRPr lang="en-CA" dirty="0"/>
          </a:p>
          <a:p>
            <a:pPr marL="171450" indent="-171450">
              <a:lnSpc>
                <a:spcPct val="150000"/>
              </a:lnSpc>
              <a:buFont typeface="Wingdings" panose="05000000000000000000" pitchFamily="2" charset="2"/>
              <a:buChar char="q"/>
            </a:pPr>
            <a:r>
              <a:rPr lang="en-CA" sz="1200" dirty="0"/>
              <a:t>PPE materials are sensitive material in terms of their fabrication and intellectual property, preventing to provides additional details info</a:t>
            </a:r>
          </a:p>
          <a:p>
            <a:pPr marL="171450" indent="-171450">
              <a:lnSpc>
                <a:spcPct val="150000"/>
              </a:lnSpc>
              <a:buFont typeface="Wingdings" panose="05000000000000000000" pitchFamily="2" charset="2"/>
              <a:buChar char="q"/>
            </a:pPr>
            <a:r>
              <a:rPr lang="en-CA" sz="1200" dirty="0"/>
              <a:t>Different kind of damages may formed during manufacturing and in-service operational condition</a:t>
            </a:r>
          </a:p>
          <a:p>
            <a:pPr marL="171450" indent="-171450">
              <a:lnSpc>
                <a:spcPct val="150000"/>
              </a:lnSpc>
              <a:buFont typeface="Wingdings" panose="05000000000000000000" pitchFamily="2" charset="2"/>
              <a:buChar char="q"/>
            </a:pPr>
            <a:r>
              <a:rPr lang="en-CA" sz="1200" dirty="0"/>
              <a:t>Digital computed radiographic techniques was deployed for several case studies to detect damages in PPEs</a:t>
            </a:r>
            <a:endParaRPr lang="en-CA" dirty="0"/>
          </a:p>
        </p:txBody>
      </p:sp>
      <p:sp>
        <p:nvSpPr>
          <p:cNvPr id="4" name="Slide Number Placeholder 3"/>
          <p:cNvSpPr>
            <a:spLocks noGrp="1"/>
          </p:cNvSpPr>
          <p:nvPr>
            <p:ph type="sldNum" sz="quarter" idx="10"/>
          </p:nvPr>
        </p:nvSpPr>
        <p:spPr/>
        <p:txBody>
          <a:bodyPr/>
          <a:lstStyle/>
          <a:p>
            <a:fld id="{7B9E8BFE-F454-44CF-A2A9-F0A1EE63C1EA}" type="slidenum">
              <a:rPr lang="en-US" smtClean="0"/>
              <a:t>7</a:t>
            </a:fld>
            <a:endParaRPr lang="en-US" dirty="0"/>
          </a:p>
        </p:txBody>
      </p:sp>
    </p:spTree>
    <p:extLst>
      <p:ext uri="{BB962C8B-B14F-4D97-AF65-F5344CB8AC3E}">
        <p14:creationId xmlns:p14="http://schemas.microsoft.com/office/powerpoint/2010/main" val="46283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q"/>
            </a:pPr>
            <a:r>
              <a:rPr lang="en-US" dirty="0"/>
              <a:t> Source to detection (IP) distance were maintained at 60 inches</a:t>
            </a:r>
          </a:p>
          <a:p>
            <a:pPr marL="171450" indent="-171450">
              <a:buFont typeface="Wingdings" panose="05000000000000000000" pitchFamily="2" charset="2"/>
              <a:buChar char="q"/>
            </a:pPr>
            <a:endParaRPr lang="en-US" dirty="0"/>
          </a:p>
          <a:p>
            <a:pPr marL="171450" indent="-171450">
              <a:buFont typeface="Wingdings" panose="05000000000000000000" pitchFamily="2" charset="2"/>
              <a:buChar char="q"/>
            </a:pPr>
            <a:r>
              <a:rPr lang="en-US" dirty="0"/>
              <a:t>The exposure (X-ray Voltage, current and exposure time) also adjusted to achieve target grey scale value range on the center dimples of the plates, grey-scale values on the edge portion of the plates and to avoid over exposure which may lead to false rejection</a:t>
            </a:r>
          </a:p>
          <a:p>
            <a:pPr marL="171450" indent="-171450">
              <a:buFont typeface="Wingdings" panose="05000000000000000000" pitchFamily="2" charset="2"/>
              <a:buChar char="q"/>
            </a:pPr>
            <a:endParaRPr lang="en-US" dirty="0"/>
          </a:p>
          <a:p>
            <a:pPr marL="171450" indent="-171450">
              <a:buFont typeface="Wingdings" panose="05000000000000000000" pitchFamily="2" charset="2"/>
              <a:buChar char="q"/>
            </a:pPr>
            <a:r>
              <a:rPr lang="en-US" dirty="0"/>
              <a:t>In this study the CR digital images were acquired in universally compatible Digital Imaging and Communication in Nondestructive Evaluation (DICONDE) format and the detected damages/anomalies and their characteristics were tagged in the digital images</a:t>
            </a:r>
            <a:endParaRPr lang="en-CA" dirty="0"/>
          </a:p>
        </p:txBody>
      </p:sp>
      <p:sp>
        <p:nvSpPr>
          <p:cNvPr id="4" name="Slide Number Placeholder 3"/>
          <p:cNvSpPr>
            <a:spLocks noGrp="1"/>
          </p:cNvSpPr>
          <p:nvPr>
            <p:ph type="sldNum" sz="quarter" idx="10"/>
          </p:nvPr>
        </p:nvSpPr>
        <p:spPr/>
        <p:txBody>
          <a:bodyPr/>
          <a:lstStyle/>
          <a:p>
            <a:fld id="{7B9E8BFE-F454-44CF-A2A9-F0A1EE63C1EA}" type="slidenum">
              <a:rPr lang="en-US" smtClean="0"/>
              <a:t>8</a:t>
            </a:fld>
            <a:endParaRPr lang="en-US" dirty="0"/>
          </a:p>
        </p:txBody>
      </p:sp>
    </p:spTree>
    <p:extLst>
      <p:ext uri="{BB962C8B-B14F-4D97-AF65-F5344CB8AC3E}">
        <p14:creationId xmlns:p14="http://schemas.microsoft.com/office/powerpoint/2010/main" val="3308314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q"/>
            </a:pPr>
            <a:r>
              <a:rPr lang="en-CA" dirty="0"/>
              <a:t>Al-2024 (Aluminum alloy 2024) step-wedge block were placed in the side of specimen and imaging plate.</a:t>
            </a:r>
          </a:p>
          <a:p>
            <a:pPr marL="171450" indent="-171450">
              <a:buFont typeface="Wingdings" panose="05000000000000000000" pitchFamily="2" charset="2"/>
              <a:buChar char="q"/>
            </a:pPr>
            <a:endParaRPr lang="en-CA" dirty="0"/>
          </a:p>
          <a:p>
            <a:pPr marL="171450" indent="-171450">
              <a:buFont typeface="Wingdings" panose="05000000000000000000" pitchFamily="2" charset="2"/>
              <a:buChar char="q"/>
            </a:pPr>
            <a:r>
              <a:rPr lang="en-CA" dirty="0"/>
              <a:t>To ensure optimum image quality and repeatability of results among various CR systems in accordance with the dynamic range of the individual CR system</a:t>
            </a:r>
          </a:p>
          <a:p>
            <a:pPr marL="171450" indent="-171450">
              <a:buFont typeface="Wingdings" panose="05000000000000000000" pitchFamily="2" charset="2"/>
              <a:buChar char="q"/>
            </a:pPr>
            <a:endParaRPr lang="en-US" dirty="0"/>
          </a:p>
          <a:p>
            <a:pPr marL="171450" indent="-171450">
              <a:buFont typeface="Wingdings" panose="05000000000000000000" pitchFamily="2" charset="2"/>
              <a:buChar char="q"/>
            </a:pPr>
            <a:r>
              <a:rPr lang="en-US" dirty="0"/>
              <a:t>The exposure setting aimed to yield dynamic range (pixel or grey scale) distributed from 10% to 90% of the maximum pixel value.</a:t>
            </a:r>
          </a:p>
          <a:p>
            <a:pPr marL="171450" indent="-171450">
              <a:buFont typeface="Wingdings" panose="05000000000000000000" pitchFamily="2" charset="2"/>
              <a:buChar char="q"/>
            </a:pPr>
            <a:endParaRPr lang="en-US" dirty="0"/>
          </a:p>
          <a:p>
            <a:pPr marL="171450" indent="-171450">
              <a:buFont typeface="Wingdings" panose="05000000000000000000" pitchFamily="2" charset="2"/>
              <a:buChar char="q"/>
            </a:pPr>
            <a:r>
              <a:rPr lang="en-US" dirty="0"/>
              <a:t>Two ASTM image quality indicators (IQI) shim blocks (0.087 inches and 0.062 inches) were placed on top of two steps (0.620 inches, 0.087 inches) to verify that the achieved image quality meet 2% contrast sensitivity, which commonly required contrast in most engineering codes in CR process control.</a:t>
            </a:r>
          </a:p>
          <a:p>
            <a:pPr marL="171450" indent="-171450">
              <a:buFont typeface="Wingdings" panose="05000000000000000000" pitchFamily="2" charset="2"/>
              <a:buChar char="q"/>
            </a:pPr>
            <a:endParaRPr lang="en-CA" dirty="0"/>
          </a:p>
          <a:p>
            <a:pPr marL="171450" indent="-171450">
              <a:buFont typeface="Wingdings" panose="05000000000000000000" pitchFamily="2" charset="2"/>
              <a:buChar char="q"/>
            </a:pPr>
            <a:r>
              <a:rPr lang="en-US" dirty="0"/>
              <a:t>For correct exposure setting, all steps on the Al-2024 step-wedge, with the exception of the two thinnest steps, are required to be visible and equally discernable on the CR image.</a:t>
            </a:r>
            <a:endParaRPr lang="en-CA" dirty="0"/>
          </a:p>
        </p:txBody>
      </p:sp>
      <p:sp>
        <p:nvSpPr>
          <p:cNvPr id="4" name="Slide Number Placeholder 3"/>
          <p:cNvSpPr>
            <a:spLocks noGrp="1"/>
          </p:cNvSpPr>
          <p:nvPr>
            <p:ph type="sldNum" sz="quarter" idx="10"/>
          </p:nvPr>
        </p:nvSpPr>
        <p:spPr/>
        <p:txBody>
          <a:bodyPr/>
          <a:lstStyle/>
          <a:p>
            <a:fld id="{7B9E8BFE-F454-44CF-A2A9-F0A1EE63C1EA}" type="slidenum">
              <a:rPr lang="en-US" smtClean="0"/>
              <a:t>9</a:t>
            </a:fld>
            <a:endParaRPr lang="en-US" dirty="0"/>
          </a:p>
        </p:txBody>
      </p:sp>
    </p:spTree>
    <p:extLst>
      <p:ext uri="{BB962C8B-B14F-4D97-AF65-F5344CB8AC3E}">
        <p14:creationId xmlns:p14="http://schemas.microsoft.com/office/powerpoint/2010/main" val="4849580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w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7.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25450" y="1597819"/>
            <a:ext cx="6477000" cy="1102519"/>
          </a:xfrm>
        </p:spPr>
        <p:txBody>
          <a:bodyPr lIns="0" tIns="0" rIns="0" bIns="0" anchor="b"/>
          <a:lstStyle>
            <a:lvl1pPr algn="l">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25450" y="2914650"/>
            <a:ext cx="6400800" cy="1314450"/>
          </a:xfrm>
        </p:spPr>
        <p:txBody>
          <a:bodyPr lIns="0" tIns="0" rIns="0" bIns="0"/>
          <a:lstStyle>
            <a:lvl1pPr marL="0" indent="0" algn="l">
              <a:buNone/>
              <a:defRPr>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black">
          <a:xfrm>
            <a:off x="425449" y="189598"/>
            <a:ext cx="941877" cy="149844"/>
          </a:xfrm>
          <a:prstGeom prst="rect">
            <a:avLst/>
          </a:prstGeom>
        </p:spPr>
      </p:pic>
      <p:grpSp>
        <p:nvGrpSpPr>
          <p:cNvPr id="4" name="Group 3"/>
          <p:cNvGrpSpPr>
            <a:grpSpLocks noChangeAspect="1"/>
          </p:cNvGrpSpPr>
          <p:nvPr userDrawn="1"/>
        </p:nvGrpSpPr>
        <p:grpSpPr>
          <a:xfrm>
            <a:off x="7296413" y="187685"/>
            <a:ext cx="1411134" cy="103602"/>
            <a:chOff x="7339138" y="244638"/>
            <a:chExt cx="1370040" cy="100584"/>
          </a:xfrm>
        </p:grpSpPr>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39138" y="244638"/>
              <a:ext cx="351144" cy="100584"/>
            </a:xfrm>
            <a:prstGeom prst="rect">
              <a:avLst/>
            </a:prstGeom>
          </p:spPr>
        </p:pic>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black">
            <a:xfrm>
              <a:off x="7750384" y="251723"/>
              <a:ext cx="958794" cy="86415"/>
            </a:xfrm>
            <a:prstGeom prst="rect">
              <a:avLst/>
            </a:prstGeom>
          </p:spPr>
        </p:pic>
      </p:grpSp>
    </p:spTree>
    <p:extLst>
      <p:ext uri="{BB962C8B-B14F-4D97-AF65-F5344CB8AC3E}">
        <p14:creationId xmlns:p14="http://schemas.microsoft.com/office/powerpoint/2010/main" val="331820596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E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25450" y="1706136"/>
            <a:ext cx="5642841" cy="1102519"/>
          </a:xfrm>
        </p:spPr>
        <p:txBody>
          <a:bodyPr lIns="0" tIns="0" rIns="0" bIns="0" anchor="b">
            <a:noAutofit/>
          </a:bodyPr>
          <a:lstStyle>
            <a:lvl1pPr algn="l">
              <a:defRPr sz="4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25450" y="2914650"/>
            <a:ext cx="5179343" cy="1314450"/>
          </a:xfrm>
        </p:spPr>
        <p:txBody>
          <a:bodyPr lIns="0" tIns="0" rIns="0" bIns="0">
            <a:noAutofit/>
          </a:bodyPr>
          <a:lstStyle>
            <a:lvl1pPr marL="0" indent="0" algn="l">
              <a:buNone/>
              <a:defRPr sz="14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black">
          <a:xfrm>
            <a:off x="425449" y="189598"/>
            <a:ext cx="941877" cy="149844"/>
          </a:xfrm>
          <a:prstGeom prst="rect">
            <a:avLst/>
          </a:prstGeom>
        </p:spPr>
      </p:pic>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71576" y="193830"/>
            <a:ext cx="1551737" cy="141380"/>
          </a:xfrm>
          <a:prstGeom prst="rect">
            <a:avLst/>
          </a:prstGeom>
        </p:spPr>
      </p:pic>
    </p:spTree>
    <p:extLst>
      <p:ext uri="{BB962C8B-B14F-4D97-AF65-F5344CB8AC3E}">
        <p14:creationId xmlns:p14="http://schemas.microsoft.com/office/powerpoint/2010/main" val="386315581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ext no curved lines - blue">
    <p:spTree>
      <p:nvGrpSpPr>
        <p:cNvPr id="1" name=""/>
        <p:cNvGrpSpPr/>
        <p:nvPr/>
      </p:nvGrpSpPr>
      <p:grpSpPr>
        <a:xfrm>
          <a:off x="0" y="0"/>
          <a:ext cx="0" cy="0"/>
          <a:chOff x="0" y="0"/>
          <a:chExt cx="0" cy="0"/>
        </a:xfrm>
      </p:grpSpPr>
      <p:sp>
        <p:nvSpPr>
          <p:cNvPr id="13" name="Rectangle 12"/>
          <p:cNvSpPr/>
          <p:nvPr/>
        </p:nvSpPr>
        <p:spPr>
          <a:xfrm>
            <a:off x="0" y="1"/>
            <a:ext cx="9144000" cy="1141111"/>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5" dirty="0">
              <a:ln>
                <a:noFill/>
              </a:ln>
            </a:endParaRPr>
          </a:p>
        </p:txBody>
      </p:sp>
      <p:sp>
        <p:nvSpPr>
          <p:cNvPr id="2" name="Title 1"/>
          <p:cNvSpPr>
            <a:spLocks noGrp="1"/>
          </p:cNvSpPr>
          <p:nvPr>
            <p:ph type="title"/>
          </p:nvPr>
        </p:nvSpPr>
        <p:spPr>
          <a:xfrm>
            <a:off x="426246" y="256358"/>
            <a:ext cx="8184969" cy="753439"/>
          </a:xfrm>
        </p:spPr>
        <p:txBody>
          <a:bodyPr/>
          <a:lstStyle>
            <a:lvl1pPr>
              <a:defRPr>
                <a:solidFill>
                  <a:schemeClr val="accent2"/>
                </a:solidFill>
              </a:defRPr>
            </a:lvl1pPr>
          </a:lstStyle>
          <a:p>
            <a:r>
              <a:rPr lang="en-US"/>
              <a:t>Click to edit Master title style</a:t>
            </a:r>
            <a:endParaRPr lang="en-US" dirty="0"/>
          </a:p>
        </p:txBody>
      </p:sp>
      <p:sp>
        <p:nvSpPr>
          <p:cNvPr id="4" name="Slide Number Placeholder 3"/>
          <p:cNvSpPr>
            <a:spLocks noGrp="1"/>
          </p:cNvSpPr>
          <p:nvPr>
            <p:ph type="sldNum" sz="quarter" idx="11"/>
          </p:nvPr>
        </p:nvSpPr>
        <p:spPr/>
        <p:txBody>
          <a:bodyPr/>
          <a:lstStyle/>
          <a:p>
            <a:fld id="{2DDB2A5C-F130-4715-A104-A068D9A9A2F5}" type="slidenum">
              <a:rPr lang="en-US" smtClean="0"/>
              <a:t>‹#›</a:t>
            </a:fld>
            <a:endParaRPr lang="en-US"/>
          </a:p>
        </p:txBody>
      </p:sp>
      <p:sp>
        <p:nvSpPr>
          <p:cNvPr id="10" name="Text Placeholder 9"/>
          <p:cNvSpPr>
            <a:spLocks noGrp="1"/>
          </p:cNvSpPr>
          <p:nvPr>
            <p:ph type="body" sz="quarter" idx="12"/>
          </p:nvPr>
        </p:nvSpPr>
        <p:spPr>
          <a:xfrm>
            <a:off x="428265" y="1431925"/>
            <a:ext cx="8185913" cy="2973388"/>
          </a:xfrm>
        </p:spPr>
        <p:txBody>
          <a:bodyPr/>
          <a:lstStyle>
            <a:lvl1pPr>
              <a:lnSpc>
                <a:spcPct val="100000"/>
              </a:lnSpc>
              <a:defRPr>
                <a:solidFill>
                  <a:schemeClr val="tx2"/>
                </a:solidFill>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28825" y="4832472"/>
            <a:ext cx="493740" cy="141430"/>
          </a:xfrm>
          <a:prstGeom prst="rect">
            <a:avLst/>
          </a:prstGeom>
        </p:spPr>
      </p:pic>
    </p:spTree>
    <p:extLst>
      <p:ext uri="{BB962C8B-B14F-4D97-AF65-F5344CB8AC3E}">
        <p14:creationId xmlns:p14="http://schemas.microsoft.com/office/powerpoint/2010/main" val="169240466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verview / Agenda">
    <p:bg>
      <p:bgPr>
        <a:solidFill>
          <a:srgbClr val="004466"/>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solidFill>
              </a:defRPr>
            </a:lvl1pPr>
          </a:lstStyle>
          <a:p>
            <a:fld id="{77E68ECE-59D7-452D-8595-BBB947F3BD2D}" type="slidenum">
              <a:rPr lang="en-US" smtClean="0"/>
              <a:pPr/>
              <a:t>‹#›</a:t>
            </a:fld>
            <a:endParaRPr lang="en-US" dirty="0"/>
          </a:p>
        </p:txBody>
      </p:sp>
      <p:sp>
        <p:nvSpPr>
          <p:cNvPr id="7" name="Text Placeholder 6"/>
          <p:cNvSpPr>
            <a:spLocks noGrp="1"/>
          </p:cNvSpPr>
          <p:nvPr>
            <p:ph type="body" sz="quarter" idx="13"/>
          </p:nvPr>
        </p:nvSpPr>
        <p:spPr>
          <a:xfrm>
            <a:off x="430213" y="290513"/>
            <a:ext cx="6726237" cy="4476750"/>
          </a:xfrm>
        </p:spPr>
        <p:txBody>
          <a:bodyPr anchor="ctr"/>
          <a:lstStyle>
            <a:lvl1pPr marL="342900" indent="-342900">
              <a:spcBef>
                <a:spcPts val="600"/>
              </a:spcBef>
              <a:spcAft>
                <a:spcPts val="0"/>
              </a:spcAft>
              <a:buClr>
                <a:schemeClr val="bg1"/>
              </a:buClr>
              <a:buFont typeface="+mj-lt"/>
              <a:buAutoNum type="arabicPeriod"/>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28825" y="4832472"/>
            <a:ext cx="493740" cy="141430"/>
          </a:xfrm>
          <a:prstGeom prst="rect">
            <a:avLst/>
          </a:prstGeom>
        </p:spPr>
      </p:pic>
      <p:sp>
        <p:nvSpPr>
          <p:cNvPr id="2" name="Footer Placeholder 1"/>
          <p:cNvSpPr>
            <a:spLocks noGrp="1"/>
          </p:cNvSpPr>
          <p:nvPr>
            <p:ph type="ftr" sz="quarter" idx="14"/>
          </p:nvPr>
        </p:nvSpPr>
        <p:spPr/>
        <p:txBody>
          <a:bodyPr/>
          <a:lstStyle>
            <a:lvl1pPr>
              <a:defRPr>
                <a:solidFill>
                  <a:schemeClr val="bg1"/>
                </a:solidFill>
              </a:defRPr>
            </a:lvl1pPr>
          </a:lstStyle>
          <a:p>
            <a:r>
              <a:rPr lang="en-US" b="1" dirty="0"/>
              <a:t>NATIONAL RESEARCH COUNCIL CANADA</a:t>
            </a:r>
          </a:p>
        </p:txBody>
      </p:sp>
    </p:spTree>
    <p:extLst>
      <p:ext uri="{BB962C8B-B14F-4D97-AF65-F5344CB8AC3E}">
        <p14:creationId xmlns:p14="http://schemas.microsoft.com/office/powerpoint/2010/main" val="385166523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p:bg>
      <p:bgPr>
        <a:solidFill>
          <a:srgbClr val="0044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5450" y="1143160"/>
            <a:ext cx="6477001" cy="1555028"/>
          </a:xfrm>
        </p:spPr>
        <p:txBody>
          <a:bodyPr lIns="0" tIns="0" rIns="0" bIns="0" anchor="b">
            <a:noAutofit/>
          </a:bodyPr>
          <a:lstStyle>
            <a:lvl1pPr algn="l">
              <a:defRPr sz="28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25450" y="2804492"/>
            <a:ext cx="6477001" cy="1125140"/>
          </a:xfrm>
        </p:spPr>
        <p:txBody>
          <a:bodyPr lIns="0" tIns="0" rIns="0" bIns="0" anchor="t">
            <a:noAutofit/>
          </a:bodyPr>
          <a:lstStyle>
            <a:lvl1pPr marL="0" indent="0">
              <a:buNone/>
              <a:defRPr sz="1700">
                <a:solidFill>
                  <a:schemeClr val="tx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7E68ECE-59D7-452D-8595-BBB947F3BD2D}" type="slidenum">
              <a:rPr lang="en-US" smtClean="0"/>
              <a:pPr/>
              <a:t>‹#›</a:t>
            </a:fld>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28825" y="4832472"/>
            <a:ext cx="493740" cy="141430"/>
          </a:xfrm>
          <a:prstGeom prst="rect">
            <a:avLst/>
          </a:prstGeom>
        </p:spPr>
      </p:pic>
      <p:sp>
        <p:nvSpPr>
          <p:cNvPr id="4" name="Footer Placeholder 3"/>
          <p:cNvSpPr>
            <a:spLocks noGrp="1"/>
          </p:cNvSpPr>
          <p:nvPr>
            <p:ph type="ftr" sz="quarter" idx="13"/>
          </p:nvPr>
        </p:nvSpPr>
        <p:spPr/>
        <p:txBody>
          <a:bodyPr/>
          <a:lstStyle>
            <a:lvl1pPr>
              <a:defRPr>
                <a:solidFill>
                  <a:schemeClr val="bg1"/>
                </a:solidFill>
              </a:defRPr>
            </a:lvl1pPr>
          </a:lstStyle>
          <a:p>
            <a:r>
              <a:rPr lang="en-US" b="1" dirty="0"/>
              <a:t>NATIONAL RESEARCH COUNCIL CANADA</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91513" y="0"/>
            <a:ext cx="1833993" cy="5143500"/>
          </a:xfrm>
          <a:prstGeom prst="rect">
            <a:avLst/>
          </a:prstGeom>
        </p:spPr>
      </p:pic>
    </p:spTree>
    <p:extLst>
      <p:ext uri="{BB962C8B-B14F-4D97-AF65-F5344CB8AC3E}">
        <p14:creationId xmlns:p14="http://schemas.microsoft.com/office/powerpoint/2010/main" val="162381020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16" name="Rectangle 15"/>
          <p:cNvSpPr/>
          <p:nvPr userDrawn="1"/>
        </p:nvSpPr>
        <p:spPr>
          <a:xfrm>
            <a:off x="0" y="0"/>
            <a:ext cx="9144000" cy="1141111"/>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13653" y="0"/>
            <a:ext cx="2881706" cy="5143500"/>
          </a:xfrm>
          <a:prstGeom prst="rect">
            <a:avLst/>
          </a:prstGeom>
        </p:spPr>
      </p:pic>
      <p:sp>
        <p:nvSpPr>
          <p:cNvPr id="2" name="Title 1"/>
          <p:cNvSpPr>
            <a:spLocks noGrp="1"/>
          </p:cNvSpPr>
          <p:nvPr>
            <p:ph type="title"/>
          </p:nvPr>
        </p:nvSpPr>
        <p:spPr/>
        <p:txBody>
          <a:bodyPr/>
          <a:lstStyle>
            <a:lvl1pPr>
              <a:defRPr>
                <a:solidFill>
                  <a:schemeClr val="accent2"/>
                </a:solidFill>
              </a:defRPr>
            </a:lvl1pPr>
          </a:lstStyle>
          <a:p>
            <a:r>
              <a:rPr lang="en-US"/>
              <a:t>Click to edit Master title style</a:t>
            </a:r>
            <a:endParaRPr lang="en-US" dirty="0"/>
          </a:p>
        </p:txBody>
      </p:sp>
      <p:sp>
        <p:nvSpPr>
          <p:cNvPr id="4" name="Slide Number Placeholder 3"/>
          <p:cNvSpPr>
            <a:spLocks noGrp="1"/>
          </p:cNvSpPr>
          <p:nvPr>
            <p:ph type="sldNum" sz="quarter" idx="11"/>
          </p:nvPr>
        </p:nvSpPr>
        <p:spPr/>
        <p:txBody>
          <a:bodyPr/>
          <a:lstStyle/>
          <a:p>
            <a:fld id="{77E68ECE-59D7-452D-8595-BBB947F3BD2D}" type="slidenum">
              <a:rPr lang="en-US" smtClean="0"/>
              <a:pPr/>
              <a:t>‹#›</a:t>
            </a:fld>
            <a:endParaRPr lang="en-US" dirty="0"/>
          </a:p>
        </p:txBody>
      </p:sp>
      <p:sp>
        <p:nvSpPr>
          <p:cNvPr id="5" name="Text Placeholder 4"/>
          <p:cNvSpPr>
            <a:spLocks noGrp="1"/>
          </p:cNvSpPr>
          <p:nvPr>
            <p:ph type="body" sz="quarter" idx="13"/>
          </p:nvPr>
        </p:nvSpPr>
        <p:spPr>
          <a:xfrm>
            <a:off x="430213" y="1430338"/>
            <a:ext cx="6892925" cy="2987675"/>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28825" y="4832472"/>
            <a:ext cx="493740" cy="141430"/>
          </a:xfrm>
          <a:prstGeom prst="rect">
            <a:avLst/>
          </a:prstGeom>
        </p:spPr>
      </p:pic>
      <p:sp>
        <p:nvSpPr>
          <p:cNvPr id="3" name="Footer Placeholder 2"/>
          <p:cNvSpPr>
            <a:spLocks noGrp="1"/>
          </p:cNvSpPr>
          <p:nvPr>
            <p:ph type="ftr" sz="quarter" idx="14"/>
          </p:nvPr>
        </p:nvSpPr>
        <p:spPr/>
        <p:txBody>
          <a:bodyPr/>
          <a:lstStyle/>
          <a:p>
            <a:r>
              <a:rPr lang="en-US" b="1">
                <a:solidFill>
                  <a:schemeClr val="bg1">
                    <a:lumMod val="50000"/>
                  </a:schemeClr>
                </a:solidFill>
              </a:rPr>
              <a:t>NATIONAL RESEARCH COUNCIL CANADA</a:t>
            </a:r>
            <a:endParaRPr lang="en-US" b="1" dirty="0">
              <a:solidFill>
                <a:schemeClr val="bg1">
                  <a:lumMod val="50000"/>
                </a:schemeClr>
              </a:solidFill>
            </a:endParaRPr>
          </a:p>
        </p:txBody>
      </p:sp>
    </p:spTree>
    <p:extLst>
      <p:ext uri="{BB962C8B-B14F-4D97-AF65-F5344CB8AC3E}">
        <p14:creationId xmlns:p14="http://schemas.microsoft.com/office/powerpoint/2010/main" val="54324462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 picture">
    <p:spTree>
      <p:nvGrpSpPr>
        <p:cNvPr id="1" name=""/>
        <p:cNvGrpSpPr/>
        <p:nvPr/>
      </p:nvGrpSpPr>
      <p:grpSpPr>
        <a:xfrm>
          <a:off x="0" y="0"/>
          <a:ext cx="0" cy="0"/>
          <a:chOff x="0" y="0"/>
          <a:chExt cx="0" cy="0"/>
        </a:xfrm>
      </p:grpSpPr>
      <p:sp>
        <p:nvSpPr>
          <p:cNvPr id="16" name="Rectangle 15"/>
          <p:cNvSpPr/>
          <p:nvPr userDrawn="1"/>
        </p:nvSpPr>
        <p:spPr>
          <a:xfrm>
            <a:off x="0" y="0"/>
            <a:ext cx="9144000" cy="1141111"/>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2" name="Title 1"/>
          <p:cNvSpPr>
            <a:spLocks noGrp="1"/>
          </p:cNvSpPr>
          <p:nvPr>
            <p:ph type="title"/>
          </p:nvPr>
        </p:nvSpPr>
        <p:spPr/>
        <p:txBody>
          <a:bodyPr/>
          <a:lstStyle>
            <a:lvl1pPr>
              <a:defRPr>
                <a:solidFill>
                  <a:schemeClr val="accent2"/>
                </a:solidFill>
              </a:defRPr>
            </a:lvl1pPr>
          </a:lstStyle>
          <a:p>
            <a:r>
              <a:rPr lang="en-US"/>
              <a:t>Click to edit Master title style</a:t>
            </a:r>
            <a:endParaRPr lang="en-US" dirty="0"/>
          </a:p>
        </p:txBody>
      </p:sp>
      <p:sp>
        <p:nvSpPr>
          <p:cNvPr id="4" name="Slide Number Placeholder 3"/>
          <p:cNvSpPr>
            <a:spLocks noGrp="1"/>
          </p:cNvSpPr>
          <p:nvPr>
            <p:ph type="sldNum" sz="quarter" idx="11"/>
          </p:nvPr>
        </p:nvSpPr>
        <p:spPr/>
        <p:txBody>
          <a:bodyPr/>
          <a:lstStyle/>
          <a:p>
            <a:fld id="{77E68ECE-59D7-452D-8595-BBB947F3BD2D}" type="slidenum">
              <a:rPr lang="en-US" smtClean="0"/>
              <a:pPr/>
              <a:t>‹#›</a:t>
            </a:fld>
            <a:endParaRPr lang="en-US" dirty="0"/>
          </a:p>
        </p:txBody>
      </p:sp>
      <p:sp>
        <p:nvSpPr>
          <p:cNvPr id="8" name="Picture Placeholder 10"/>
          <p:cNvSpPr>
            <a:spLocks noGrp="1" noChangeAspect="1"/>
          </p:cNvSpPr>
          <p:nvPr>
            <p:ph type="pic" sz="quarter" idx="13"/>
          </p:nvPr>
        </p:nvSpPr>
        <p:spPr>
          <a:xfrm>
            <a:off x="5984081" y="1438397"/>
            <a:ext cx="2762924" cy="2959772"/>
          </a:xfrm>
          <a:prstGeom prst="rect">
            <a:avLst/>
          </a:prstGeom>
        </p:spPr>
        <p:txBody>
          <a:bodyPr anchor="ctr"/>
          <a:lstStyle>
            <a:lvl1pPr algn="ctr">
              <a:defRPr>
                <a:solidFill>
                  <a:schemeClr val="bg1">
                    <a:lumMod val="75000"/>
                  </a:schemeClr>
                </a:solidFill>
              </a:defRPr>
            </a:lvl1pPr>
          </a:lstStyle>
          <a:p>
            <a:r>
              <a:rPr lang="en-US"/>
              <a:t>Click icon to add picture</a:t>
            </a:r>
            <a:endParaRPr lang="en-US" dirty="0"/>
          </a:p>
        </p:txBody>
      </p:sp>
      <p:sp>
        <p:nvSpPr>
          <p:cNvPr id="5" name="Text Placeholder 4"/>
          <p:cNvSpPr>
            <a:spLocks noGrp="1"/>
          </p:cNvSpPr>
          <p:nvPr>
            <p:ph type="body" sz="quarter" idx="14"/>
          </p:nvPr>
        </p:nvSpPr>
        <p:spPr>
          <a:xfrm>
            <a:off x="430213" y="1430338"/>
            <a:ext cx="5351462" cy="2973387"/>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28825" y="4832472"/>
            <a:ext cx="493740" cy="141430"/>
          </a:xfrm>
          <a:prstGeom prst="rect">
            <a:avLst/>
          </a:prstGeom>
        </p:spPr>
      </p:pic>
      <p:sp>
        <p:nvSpPr>
          <p:cNvPr id="3" name="Footer Placeholder 2"/>
          <p:cNvSpPr>
            <a:spLocks noGrp="1"/>
          </p:cNvSpPr>
          <p:nvPr>
            <p:ph type="ftr" sz="quarter" idx="15"/>
          </p:nvPr>
        </p:nvSpPr>
        <p:spPr/>
        <p:txBody>
          <a:bodyPr/>
          <a:lstStyle/>
          <a:p>
            <a:r>
              <a:rPr lang="en-US" b="1">
                <a:solidFill>
                  <a:schemeClr val="bg1">
                    <a:lumMod val="50000"/>
                  </a:schemeClr>
                </a:solidFill>
              </a:rPr>
              <a:t>NATIONAL RESEARCH COUNCIL CANADA</a:t>
            </a:r>
            <a:endParaRPr lang="en-US" b="1" dirty="0">
              <a:solidFill>
                <a:schemeClr val="bg1">
                  <a:lumMod val="50000"/>
                </a:schemeClr>
              </a:solidFill>
            </a:endParaRPr>
          </a:p>
        </p:txBody>
      </p:sp>
    </p:spTree>
    <p:extLst>
      <p:ext uri="{BB962C8B-B14F-4D97-AF65-F5344CB8AC3E}">
        <p14:creationId xmlns:p14="http://schemas.microsoft.com/office/powerpoint/2010/main" val="130463221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13" name="Rectangle 12"/>
          <p:cNvSpPr/>
          <p:nvPr userDrawn="1"/>
        </p:nvSpPr>
        <p:spPr>
          <a:xfrm>
            <a:off x="0" y="0"/>
            <a:ext cx="9144000" cy="1141111"/>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2" name="Title 1"/>
          <p:cNvSpPr>
            <a:spLocks noGrp="1"/>
          </p:cNvSpPr>
          <p:nvPr>
            <p:ph type="title"/>
          </p:nvPr>
        </p:nvSpPr>
        <p:spPr>
          <a:xfrm>
            <a:off x="426245" y="256358"/>
            <a:ext cx="8184969" cy="753439"/>
          </a:xfrm>
        </p:spPr>
        <p:txBody>
          <a:bodyPr/>
          <a:lstStyle>
            <a:lvl1pPr>
              <a:defRPr>
                <a:solidFill>
                  <a:schemeClr val="accent2"/>
                </a:solidFill>
              </a:defRPr>
            </a:lvl1pPr>
          </a:lstStyle>
          <a:p>
            <a:r>
              <a:rPr lang="en-US"/>
              <a:t>Click to edit Master title style</a:t>
            </a:r>
            <a:endParaRPr lang="en-US" dirty="0"/>
          </a:p>
        </p:txBody>
      </p:sp>
      <p:sp>
        <p:nvSpPr>
          <p:cNvPr id="4" name="Slide Number Placeholder 3"/>
          <p:cNvSpPr>
            <a:spLocks noGrp="1"/>
          </p:cNvSpPr>
          <p:nvPr>
            <p:ph type="sldNum" sz="quarter" idx="11"/>
          </p:nvPr>
        </p:nvSpPr>
        <p:spPr/>
        <p:txBody>
          <a:bodyPr/>
          <a:lstStyle/>
          <a:p>
            <a:fld id="{77E68ECE-59D7-452D-8595-BBB947F3BD2D}" type="slidenum">
              <a:rPr lang="en-US" smtClean="0"/>
              <a:pPr/>
              <a:t>‹#›</a:t>
            </a:fld>
            <a:endParaRPr lang="en-US" dirty="0"/>
          </a:p>
        </p:txBody>
      </p:sp>
      <p:sp>
        <p:nvSpPr>
          <p:cNvPr id="10" name="Text Placeholder 9"/>
          <p:cNvSpPr>
            <a:spLocks noGrp="1"/>
          </p:cNvSpPr>
          <p:nvPr>
            <p:ph type="body" sz="quarter" idx="12"/>
          </p:nvPr>
        </p:nvSpPr>
        <p:spPr>
          <a:xfrm>
            <a:off x="428264" y="1431925"/>
            <a:ext cx="8185913" cy="2973388"/>
          </a:xfrm>
        </p:spPr>
        <p:txBody>
          <a:bodyPr/>
          <a:lstStyle>
            <a:lvl1pPr>
              <a:lnSpc>
                <a:spcPct val="100000"/>
              </a:lnSpc>
              <a:defRPr>
                <a:solidFill>
                  <a:schemeClr val="tx2"/>
                </a:solidFill>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28825" y="4832472"/>
            <a:ext cx="493740" cy="141430"/>
          </a:xfrm>
          <a:prstGeom prst="rect">
            <a:avLst/>
          </a:prstGeom>
        </p:spPr>
      </p:pic>
      <p:sp>
        <p:nvSpPr>
          <p:cNvPr id="3" name="Footer Placeholder 2"/>
          <p:cNvSpPr>
            <a:spLocks noGrp="1"/>
          </p:cNvSpPr>
          <p:nvPr>
            <p:ph type="ftr" sz="quarter" idx="13"/>
          </p:nvPr>
        </p:nvSpPr>
        <p:spPr/>
        <p:txBody>
          <a:bodyPr/>
          <a:lstStyle/>
          <a:p>
            <a:r>
              <a:rPr lang="en-US" b="1">
                <a:solidFill>
                  <a:schemeClr val="bg1">
                    <a:lumMod val="50000"/>
                  </a:schemeClr>
                </a:solidFill>
              </a:rPr>
              <a:t>NATIONAL RESEARCH COUNCIL CANADA</a:t>
            </a:r>
            <a:endParaRPr lang="en-US" b="1" dirty="0">
              <a:solidFill>
                <a:schemeClr val="bg1">
                  <a:lumMod val="50000"/>
                </a:schemeClr>
              </a:solidFill>
            </a:endParaRPr>
          </a:p>
        </p:txBody>
      </p:sp>
    </p:spTree>
    <p:extLst>
      <p:ext uri="{BB962C8B-B14F-4D97-AF65-F5344CB8AC3E}">
        <p14:creationId xmlns:p14="http://schemas.microsoft.com/office/powerpoint/2010/main" val="185841681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picture">
    <p:spTree>
      <p:nvGrpSpPr>
        <p:cNvPr id="1" name=""/>
        <p:cNvGrpSpPr/>
        <p:nvPr/>
      </p:nvGrpSpPr>
      <p:grpSpPr>
        <a:xfrm>
          <a:off x="0" y="0"/>
          <a:ext cx="0" cy="0"/>
          <a:chOff x="0" y="0"/>
          <a:chExt cx="0" cy="0"/>
        </a:xfrm>
      </p:grpSpPr>
      <p:sp>
        <p:nvSpPr>
          <p:cNvPr id="13" name="Rectangle 12"/>
          <p:cNvSpPr/>
          <p:nvPr userDrawn="1"/>
        </p:nvSpPr>
        <p:spPr>
          <a:xfrm>
            <a:off x="0" y="0"/>
            <a:ext cx="9144000" cy="1141111"/>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2" name="Title 1"/>
          <p:cNvSpPr>
            <a:spLocks noGrp="1"/>
          </p:cNvSpPr>
          <p:nvPr>
            <p:ph type="title"/>
          </p:nvPr>
        </p:nvSpPr>
        <p:spPr>
          <a:xfrm>
            <a:off x="426245" y="256358"/>
            <a:ext cx="8184969" cy="753439"/>
          </a:xfrm>
        </p:spPr>
        <p:txBody>
          <a:bodyPr/>
          <a:lstStyle>
            <a:lvl1pPr>
              <a:defRPr>
                <a:solidFill>
                  <a:schemeClr val="accent2"/>
                </a:solidFill>
              </a:defRPr>
            </a:lvl1pPr>
          </a:lstStyle>
          <a:p>
            <a:r>
              <a:rPr lang="en-US"/>
              <a:t>Click to edit Master title style</a:t>
            </a:r>
            <a:endParaRPr lang="en-US" dirty="0"/>
          </a:p>
        </p:txBody>
      </p:sp>
      <p:sp>
        <p:nvSpPr>
          <p:cNvPr id="4" name="Slide Number Placeholder 3"/>
          <p:cNvSpPr>
            <a:spLocks noGrp="1"/>
          </p:cNvSpPr>
          <p:nvPr>
            <p:ph type="sldNum" sz="quarter" idx="11"/>
          </p:nvPr>
        </p:nvSpPr>
        <p:spPr/>
        <p:txBody>
          <a:bodyPr/>
          <a:lstStyle/>
          <a:p>
            <a:fld id="{77E68ECE-59D7-452D-8595-BBB947F3BD2D}"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28825" y="4832472"/>
            <a:ext cx="493740" cy="141430"/>
          </a:xfrm>
          <a:prstGeom prst="rect">
            <a:avLst/>
          </a:prstGeom>
        </p:spPr>
      </p:pic>
      <p:sp>
        <p:nvSpPr>
          <p:cNvPr id="7" name="Picture Placeholder 6"/>
          <p:cNvSpPr>
            <a:spLocks noGrp="1"/>
          </p:cNvSpPr>
          <p:nvPr>
            <p:ph type="pic" sz="quarter" idx="12"/>
          </p:nvPr>
        </p:nvSpPr>
        <p:spPr>
          <a:xfrm>
            <a:off x="438943" y="1440657"/>
            <a:ext cx="8183621" cy="2976562"/>
          </a:xfrm>
        </p:spPr>
        <p:txBody>
          <a:bodyPr/>
          <a:lstStyle/>
          <a:p>
            <a:r>
              <a:rPr lang="en-US"/>
              <a:t>Click icon to add picture</a:t>
            </a:r>
          </a:p>
        </p:txBody>
      </p:sp>
      <p:sp>
        <p:nvSpPr>
          <p:cNvPr id="3" name="Footer Placeholder 2"/>
          <p:cNvSpPr>
            <a:spLocks noGrp="1"/>
          </p:cNvSpPr>
          <p:nvPr>
            <p:ph type="ftr" sz="quarter" idx="13"/>
          </p:nvPr>
        </p:nvSpPr>
        <p:spPr/>
        <p:txBody>
          <a:bodyPr/>
          <a:lstStyle/>
          <a:p>
            <a:r>
              <a:rPr lang="en-US" b="1">
                <a:solidFill>
                  <a:schemeClr val="bg1">
                    <a:lumMod val="50000"/>
                  </a:schemeClr>
                </a:solidFill>
              </a:rPr>
              <a:t>NATIONAL RESEARCH COUNCIL CANADA</a:t>
            </a:r>
            <a:endParaRPr lang="en-US" b="1" dirty="0">
              <a:solidFill>
                <a:schemeClr val="bg1">
                  <a:lumMod val="50000"/>
                </a:schemeClr>
              </a:solidFill>
            </a:endParaRPr>
          </a:p>
        </p:txBody>
      </p:sp>
    </p:spTree>
    <p:extLst>
      <p:ext uri="{BB962C8B-B14F-4D97-AF65-F5344CB8AC3E}">
        <p14:creationId xmlns:p14="http://schemas.microsoft.com/office/powerpoint/2010/main" val="384859454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p:spTree>
      <p:nvGrpSpPr>
        <p:cNvPr id="1" name=""/>
        <p:cNvGrpSpPr/>
        <p:nvPr/>
      </p:nvGrpSpPr>
      <p:grpSpPr>
        <a:xfrm>
          <a:off x="0" y="0"/>
          <a:ext cx="0" cy="0"/>
          <a:chOff x="0" y="0"/>
          <a:chExt cx="0" cy="0"/>
        </a:xfrm>
      </p:grpSpPr>
      <p:sp>
        <p:nvSpPr>
          <p:cNvPr id="13" name="Rectangle 12"/>
          <p:cNvSpPr/>
          <p:nvPr userDrawn="1"/>
        </p:nvSpPr>
        <p:spPr>
          <a:xfrm>
            <a:off x="0" y="0"/>
            <a:ext cx="9144000" cy="1141111"/>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2" name="Title 1"/>
          <p:cNvSpPr>
            <a:spLocks noGrp="1"/>
          </p:cNvSpPr>
          <p:nvPr>
            <p:ph type="title"/>
          </p:nvPr>
        </p:nvSpPr>
        <p:spPr>
          <a:xfrm>
            <a:off x="426245" y="256358"/>
            <a:ext cx="8184969" cy="753439"/>
          </a:xfrm>
        </p:spPr>
        <p:txBody>
          <a:bodyPr/>
          <a:lstStyle>
            <a:lvl1pPr>
              <a:defRPr>
                <a:solidFill>
                  <a:schemeClr val="accent2"/>
                </a:solidFill>
              </a:defRPr>
            </a:lvl1pPr>
          </a:lstStyle>
          <a:p>
            <a:r>
              <a:rPr lang="en-US"/>
              <a:t>Click to edit Master title style</a:t>
            </a:r>
            <a:endParaRPr lang="en-US" dirty="0"/>
          </a:p>
        </p:txBody>
      </p:sp>
      <p:sp>
        <p:nvSpPr>
          <p:cNvPr id="4" name="Slide Number Placeholder 3"/>
          <p:cNvSpPr>
            <a:spLocks noGrp="1"/>
          </p:cNvSpPr>
          <p:nvPr>
            <p:ph type="sldNum" sz="quarter" idx="11"/>
          </p:nvPr>
        </p:nvSpPr>
        <p:spPr/>
        <p:txBody>
          <a:bodyPr/>
          <a:lstStyle/>
          <a:p>
            <a:fld id="{77E68ECE-59D7-452D-8595-BBB947F3BD2D}"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28825" y="4832472"/>
            <a:ext cx="493740" cy="141430"/>
          </a:xfrm>
          <a:prstGeom prst="rect">
            <a:avLst/>
          </a:prstGeom>
        </p:spPr>
      </p:pic>
      <p:sp>
        <p:nvSpPr>
          <p:cNvPr id="7" name="Picture Placeholder 6"/>
          <p:cNvSpPr>
            <a:spLocks noGrp="1"/>
          </p:cNvSpPr>
          <p:nvPr>
            <p:ph type="pic" sz="quarter" idx="12"/>
          </p:nvPr>
        </p:nvSpPr>
        <p:spPr>
          <a:xfrm>
            <a:off x="438944" y="1440657"/>
            <a:ext cx="4021138" cy="2976562"/>
          </a:xfrm>
        </p:spPr>
        <p:txBody>
          <a:bodyPr/>
          <a:lstStyle/>
          <a:p>
            <a:r>
              <a:rPr lang="en-US"/>
              <a:t>Click icon to add picture</a:t>
            </a:r>
            <a:endParaRPr lang="en-US" dirty="0"/>
          </a:p>
        </p:txBody>
      </p:sp>
      <p:sp>
        <p:nvSpPr>
          <p:cNvPr id="10" name="Picture Placeholder 6"/>
          <p:cNvSpPr>
            <a:spLocks noGrp="1"/>
          </p:cNvSpPr>
          <p:nvPr>
            <p:ph type="pic" sz="quarter" idx="13"/>
          </p:nvPr>
        </p:nvSpPr>
        <p:spPr>
          <a:xfrm>
            <a:off x="4691063" y="1440657"/>
            <a:ext cx="3931501" cy="2976562"/>
          </a:xfrm>
        </p:spPr>
        <p:txBody>
          <a:bodyPr/>
          <a:lstStyle/>
          <a:p>
            <a:r>
              <a:rPr lang="en-US"/>
              <a:t>Click icon to add picture</a:t>
            </a:r>
            <a:endParaRPr lang="en-US" dirty="0"/>
          </a:p>
        </p:txBody>
      </p:sp>
      <p:sp>
        <p:nvSpPr>
          <p:cNvPr id="3" name="Footer Placeholder 2"/>
          <p:cNvSpPr>
            <a:spLocks noGrp="1"/>
          </p:cNvSpPr>
          <p:nvPr>
            <p:ph type="ftr" sz="quarter" idx="14"/>
          </p:nvPr>
        </p:nvSpPr>
        <p:spPr/>
        <p:txBody>
          <a:bodyPr/>
          <a:lstStyle/>
          <a:p>
            <a:r>
              <a:rPr lang="en-US" b="1">
                <a:solidFill>
                  <a:schemeClr val="bg1">
                    <a:lumMod val="50000"/>
                  </a:schemeClr>
                </a:solidFill>
              </a:rPr>
              <a:t>NATIONAL RESEARCH COUNCIL CANADA</a:t>
            </a:r>
            <a:endParaRPr lang="en-US" b="1" dirty="0">
              <a:solidFill>
                <a:schemeClr val="bg1">
                  <a:lumMod val="50000"/>
                </a:schemeClr>
              </a:solidFill>
            </a:endParaRPr>
          </a:p>
        </p:txBody>
      </p:sp>
    </p:spTree>
    <p:extLst>
      <p:ext uri="{BB962C8B-B14F-4D97-AF65-F5344CB8AC3E}">
        <p14:creationId xmlns:p14="http://schemas.microsoft.com/office/powerpoint/2010/main" val="266947010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301204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6246" y="256358"/>
            <a:ext cx="6891768" cy="753439"/>
          </a:xfrm>
          <a:prstGeom prst="rect">
            <a:avLst/>
          </a:prstGeom>
        </p:spPr>
        <p:txBody>
          <a:bodyPr vert="horz" lIns="0" tIns="0" rIns="0" bIns="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26246" y="1431925"/>
            <a:ext cx="6891768" cy="3162697"/>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686800" y="4767263"/>
            <a:ext cx="457200" cy="273844"/>
          </a:xfrm>
          <a:prstGeom prst="rect">
            <a:avLst/>
          </a:prstGeom>
        </p:spPr>
        <p:txBody>
          <a:bodyPr vert="horz" lIns="91440" tIns="45720" rIns="91440" bIns="45720" rtlCol="0" anchor="ctr"/>
          <a:lstStyle>
            <a:lvl1pPr algn="l">
              <a:defRPr sz="900">
                <a:solidFill>
                  <a:schemeClr val="accent2"/>
                </a:solidFill>
                <a:latin typeface="Arial" panose="020B0604020202020204" pitchFamily="34" charset="0"/>
                <a:cs typeface="Arial" panose="020B0604020202020204" pitchFamily="34" charset="0"/>
              </a:defRPr>
            </a:lvl1pPr>
          </a:lstStyle>
          <a:p>
            <a:fld id="{77E68ECE-59D7-452D-8595-BBB947F3BD2D}" type="slidenum">
              <a:rPr lang="en-US" smtClean="0"/>
              <a:pPr/>
              <a:t>‹#›</a:t>
            </a:fld>
            <a:endParaRPr lang="en-US" dirty="0"/>
          </a:p>
        </p:txBody>
      </p:sp>
      <p:sp>
        <p:nvSpPr>
          <p:cNvPr id="9" name="Footer Placeholder 8"/>
          <p:cNvSpPr>
            <a:spLocks noGrp="1"/>
          </p:cNvSpPr>
          <p:nvPr>
            <p:ph type="ftr" sz="quarter" idx="3"/>
          </p:nvPr>
        </p:nvSpPr>
        <p:spPr>
          <a:xfrm>
            <a:off x="331840" y="4767263"/>
            <a:ext cx="3554361" cy="274637"/>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b="1" dirty="0">
                <a:solidFill>
                  <a:schemeClr val="bg1">
                    <a:lumMod val="50000"/>
                  </a:schemeClr>
                </a:solidFill>
              </a:rPr>
              <a:t>NATIONAL RESEARCH COUNCIL CANADA</a:t>
            </a:r>
          </a:p>
        </p:txBody>
      </p:sp>
    </p:spTree>
    <p:extLst>
      <p:ext uri="{BB962C8B-B14F-4D97-AF65-F5344CB8AC3E}">
        <p14:creationId xmlns:p14="http://schemas.microsoft.com/office/powerpoint/2010/main" val="1596477280"/>
      </p:ext>
    </p:extLst>
  </p:cSld>
  <p:clrMap bg1="lt1" tx1="dk1" bg2="lt2" tx2="dk2" accent1="accent1" accent2="accent2" accent3="accent3" accent4="accent4" accent5="accent5" accent6="accent6" hlink="hlink" folHlink="folHlink"/>
  <p:sldLayoutIdLst>
    <p:sldLayoutId id="2147483686" r:id="rId1"/>
    <p:sldLayoutId id="2147483733" r:id="rId2"/>
    <p:sldLayoutId id="2147483687" r:id="rId3"/>
    <p:sldLayoutId id="2147483715" r:id="rId4"/>
    <p:sldLayoutId id="2147483716" r:id="rId5"/>
    <p:sldLayoutId id="2147483717" r:id="rId6"/>
    <p:sldLayoutId id="2147483735" r:id="rId7"/>
    <p:sldLayoutId id="2147483736" r:id="rId8"/>
    <p:sldLayoutId id="2147483737" r:id="rId9"/>
    <p:sldLayoutId id="2147483700" r:id="rId10"/>
    <p:sldLayoutId id="2147483738" r:id="rId11"/>
  </p:sldLayoutIdLst>
  <p:transition>
    <p:fade/>
  </p:transition>
  <p:hf hdr="0" dt="0"/>
  <p:txStyles>
    <p:titleStyle>
      <a:lvl1pPr algn="l" defTabSz="914400" rtl="0" eaLnBrk="1" latinLnBrk="0" hangingPunct="1">
        <a:spcBef>
          <a:spcPct val="0"/>
        </a:spcBef>
        <a:buNone/>
        <a:defRPr sz="2800" b="1" kern="1200">
          <a:solidFill>
            <a:schemeClr val="accent2"/>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1200"/>
        </a:spcBef>
        <a:spcAft>
          <a:spcPts val="600"/>
        </a:spcAft>
        <a:buFont typeface="Arial" panose="020B0604020202020204" pitchFamily="34" charset="0"/>
        <a:buNone/>
        <a:defRPr sz="1700" b="1" kern="1200">
          <a:solidFill>
            <a:schemeClr val="tx2"/>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700" kern="1200">
          <a:solidFill>
            <a:srgbClr val="3B495A"/>
          </a:solidFill>
          <a:latin typeface="Arial" panose="020B0604020202020204" pitchFamily="34" charset="0"/>
          <a:ea typeface="+mn-ea"/>
          <a:cs typeface="Arial" panose="020B0604020202020204" pitchFamily="34" charset="0"/>
        </a:defRPr>
      </a:lvl2pPr>
      <a:lvl3pPr marL="228600" indent="-228600" algn="l" defTabSz="914400" rtl="0" eaLnBrk="1" latinLnBrk="0" hangingPunct="1">
        <a:lnSpc>
          <a:spcPct val="100000"/>
        </a:lnSpc>
        <a:spcBef>
          <a:spcPts val="600"/>
        </a:spcBef>
        <a:spcAft>
          <a:spcPts val="600"/>
        </a:spcAft>
        <a:buFont typeface="Arial" panose="020B0604020202020204" pitchFamily="34" charset="0"/>
        <a:buChar char="•"/>
        <a:defRPr sz="1700" kern="1200">
          <a:solidFill>
            <a:srgbClr val="3B495A"/>
          </a:solidFill>
          <a:latin typeface="Arial" panose="020B0604020202020204" pitchFamily="34" charset="0"/>
          <a:ea typeface="+mn-ea"/>
          <a:cs typeface="Arial" panose="020B0604020202020204" pitchFamily="34" charset="0"/>
        </a:defRPr>
      </a:lvl3pPr>
      <a:lvl4pPr marL="571500"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rgbClr val="3B495A"/>
          </a:solidFill>
          <a:latin typeface="Arial" panose="020B0604020202020204" pitchFamily="34" charset="0"/>
          <a:ea typeface="+mn-ea"/>
          <a:cs typeface="Arial" panose="020B0604020202020204" pitchFamily="34" charset="0"/>
        </a:defRPr>
      </a:lvl4pPr>
      <a:lvl5pPr marL="1027113"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rgbClr val="3B495A"/>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2.emf"/></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9976" y="1597819"/>
            <a:ext cx="6970383" cy="1102519"/>
          </a:xfrm>
        </p:spPr>
        <p:txBody>
          <a:bodyPr anchor="ctr">
            <a:normAutofit fontScale="90000"/>
          </a:bodyPr>
          <a:lstStyle/>
          <a:p>
            <a:r>
              <a:rPr lang="en-CA" dirty="0"/>
              <a:t>Computed Radiographic Imaging of Ceramic Body Armour Personal Protective Equipment</a:t>
            </a:r>
            <a:endParaRPr lang="en-US" dirty="0"/>
          </a:p>
        </p:txBody>
      </p:sp>
      <p:sp>
        <p:nvSpPr>
          <p:cNvPr id="3" name="Subtitle 2"/>
          <p:cNvSpPr>
            <a:spLocks noGrp="1"/>
          </p:cNvSpPr>
          <p:nvPr>
            <p:ph type="subTitle" idx="1"/>
          </p:nvPr>
        </p:nvSpPr>
        <p:spPr>
          <a:xfrm>
            <a:off x="259976" y="2896720"/>
            <a:ext cx="6400800" cy="1314450"/>
          </a:xfrm>
        </p:spPr>
        <p:txBody>
          <a:bodyPr/>
          <a:lstStyle/>
          <a:p>
            <a:r>
              <a:rPr lang="da-DK" dirty="0"/>
              <a:t>Muzibur Khan, Michael Brothers, Trent Gillis</a:t>
            </a:r>
          </a:p>
          <a:p>
            <a:r>
              <a:rPr lang="en-US" sz="1400" dirty="0"/>
              <a:t>Non-Destructive Evaluation, Aerospace Research Centre</a:t>
            </a:r>
          </a:p>
        </p:txBody>
      </p:sp>
    </p:spTree>
    <p:extLst>
      <p:ext uri="{BB962C8B-B14F-4D97-AF65-F5344CB8AC3E}">
        <p14:creationId xmlns:p14="http://schemas.microsoft.com/office/powerpoint/2010/main" val="2938099659"/>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77E68ECE-59D7-452D-8595-BBB947F3BD2D}" type="slidenum">
              <a:rPr lang="en-US" smtClean="0"/>
              <a:pPr/>
              <a:t>10</a:t>
            </a:fld>
            <a:endParaRPr lang="en-US" dirty="0"/>
          </a:p>
        </p:txBody>
      </p:sp>
      <p:sp>
        <p:nvSpPr>
          <p:cNvPr id="4" name="Footer Placeholder 3"/>
          <p:cNvSpPr>
            <a:spLocks noGrp="1"/>
          </p:cNvSpPr>
          <p:nvPr>
            <p:ph type="ftr" sz="quarter" idx="14"/>
          </p:nvPr>
        </p:nvSpPr>
        <p:spPr/>
        <p:txBody>
          <a:bodyPr/>
          <a:lstStyle/>
          <a:p>
            <a:r>
              <a:rPr lang="en-US" b="1">
                <a:solidFill>
                  <a:schemeClr val="bg1">
                    <a:lumMod val="50000"/>
                  </a:schemeClr>
                </a:solidFill>
              </a:rPr>
              <a:t>NATIONAL RESEARCH COUNCIL CANADA</a:t>
            </a:r>
            <a:endParaRPr lang="en-US" b="1" dirty="0">
              <a:solidFill>
                <a:schemeClr val="bg1">
                  <a:lumMod val="50000"/>
                </a:schemeClr>
              </a:solidFill>
            </a:endParaRPr>
          </a:p>
        </p:txBody>
      </p:sp>
      <p:sp>
        <p:nvSpPr>
          <p:cNvPr id="11" name="TextBox 10"/>
          <p:cNvSpPr txBox="1"/>
          <p:nvPr/>
        </p:nvSpPr>
        <p:spPr>
          <a:xfrm>
            <a:off x="4814047" y="1195458"/>
            <a:ext cx="4216833" cy="3170099"/>
          </a:xfrm>
          <a:prstGeom prst="rect">
            <a:avLst/>
          </a:prstGeom>
          <a:noFill/>
        </p:spPr>
        <p:txBody>
          <a:bodyPr wrap="square" rtlCol="0">
            <a:spAutoFit/>
          </a:bodyPr>
          <a:lstStyle/>
          <a:p>
            <a:pPr marL="285750" indent="-285750">
              <a:spcBef>
                <a:spcPts val="600"/>
              </a:spcBef>
              <a:buFont typeface="Wingdings" panose="05000000000000000000" pitchFamily="2" charset="2"/>
              <a:buChar char="q"/>
            </a:pPr>
            <a:r>
              <a:rPr lang="en-CA" dirty="0"/>
              <a:t>Cracks of different size (Few millimetres to the through length or width dimension of ceramic plates)</a:t>
            </a:r>
          </a:p>
          <a:p>
            <a:pPr marL="285750" indent="-285750">
              <a:spcBef>
                <a:spcPts val="600"/>
              </a:spcBef>
              <a:buFont typeface="Wingdings" panose="05000000000000000000" pitchFamily="2" charset="2"/>
              <a:buChar char="q"/>
            </a:pPr>
            <a:r>
              <a:rPr lang="en-CA" dirty="0"/>
              <a:t>probable causes of cracks: pressure of packaging during pressure-cast forming manufacturing stage</a:t>
            </a:r>
          </a:p>
          <a:p>
            <a:pPr marL="285750" indent="-285750">
              <a:spcBef>
                <a:spcPts val="600"/>
              </a:spcBef>
              <a:buFont typeface="Wingdings" panose="05000000000000000000" pitchFamily="2" charset="2"/>
              <a:buChar char="q"/>
            </a:pPr>
            <a:r>
              <a:rPr lang="en-CA" dirty="0"/>
              <a:t>Relieve local stress from external forces (dropped or knocked)</a:t>
            </a:r>
          </a:p>
          <a:p>
            <a:pPr marL="285750" indent="-285750">
              <a:spcBef>
                <a:spcPts val="600"/>
              </a:spcBef>
              <a:buFont typeface="Wingdings" panose="05000000000000000000" pitchFamily="2" charset="2"/>
              <a:buChar char="q"/>
            </a:pPr>
            <a:endParaRPr lang="en-CA" dirty="0"/>
          </a:p>
          <a:p>
            <a:pPr marL="285750" indent="-285750">
              <a:spcBef>
                <a:spcPts val="600"/>
              </a:spcBef>
              <a:buFont typeface="Wingdings" panose="05000000000000000000" pitchFamily="2" charset="2"/>
              <a:buChar char="q"/>
            </a:pPr>
            <a:endParaRPr lang="en-CA" dirty="0"/>
          </a:p>
        </p:txBody>
      </p:sp>
      <p:sp>
        <p:nvSpPr>
          <p:cNvPr id="5" name="Title 4"/>
          <p:cNvSpPr>
            <a:spLocks noGrp="1"/>
          </p:cNvSpPr>
          <p:nvPr>
            <p:ph type="title"/>
          </p:nvPr>
        </p:nvSpPr>
        <p:spPr>
          <a:xfrm>
            <a:off x="193899" y="256358"/>
            <a:ext cx="8417316" cy="753439"/>
          </a:xfrm>
        </p:spPr>
        <p:txBody>
          <a:bodyPr anchor="ctr"/>
          <a:lstStyle/>
          <a:p>
            <a:r>
              <a:rPr lang="en-CA" dirty="0"/>
              <a:t>Sample Found Defects (Cracks)</a:t>
            </a:r>
          </a:p>
        </p:txBody>
      </p:sp>
      <p:pic>
        <p:nvPicPr>
          <p:cNvPr id="12" name="Picture 11"/>
          <p:cNvPicPr/>
          <p:nvPr/>
        </p:nvPicPr>
        <p:blipFill>
          <a:blip r:embed="rId3"/>
          <a:stretch>
            <a:fillRect/>
          </a:stretch>
        </p:blipFill>
        <p:spPr>
          <a:xfrm>
            <a:off x="193900" y="1164615"/>
            <a:ext cx="2432760" cy="3619569"/>
          </a:xfrm>
          <a:prstGeom prst="rect">
            <a:avLst/>
          </a:prstGeom>
        </p:spPr>
      </p:pic>
      <p:pic>
        <p:nvPicPr>
          <p:cNvPr id="13" name="Picture 12"/>
          <p:cNvPicPr/>
          <p:nvPr/>
        </p:nvPicPr>
        <p:blipFill rotWithShape="1">
          <a:blip r:embed="rId4"/>
          <a:srcRect l="16454" r="9050"/>
          <a:stretch/>
        </p:blipFill>
        <p:spPr bwMode="auto">
          <a:xfrm>
            <a:off x="2796301" y="1164615"/>
            <a:ext cx="2017746" cy="358572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7671962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77E68ECE-59D7-452D-8595-BBB947F3BD2D}" type="slidenum">
              <a:rPr lang="en-US" smtClean="0"/>
              <a:pPr/>
              <a:t>11</a:t>
            </a:fld>
            <a:endParaRPr lang="en-US" dirty="0"/>
          </a:p>
        </p:txBody>
      </p:sp>
      <p:sp>
        <p:nvSpPr>
          <p:cNvPr id="4" name="Footer Placeholder 3"/>
          <p:cNvSpPr>
            <a:spLocks noGrp="1"/>
          </p:cNvSpPr>
          <p:nvPr>
            <p:ph type="ftr" sz="quarter" idx="14"/>
          </p:nvPr>
        </p:nvSpPr>
        <p:spPr/>
        <p:txBody>
          <a:bodyPr/>
          <a:lstStyle/>
          <a:p>
            <a:r>
              <a:rPr lang="en-US" b="1">
                <a:solidFill>
                  <a:schemeClr val="bg1">
                    <a:lumMod val="50000"/>
                  </a:schemeClr>
                </a:solidFill>
              </a:rPr>
              <a:t>NATIONAL RESEARCH COUNCIL CANADA</a:t>
            </a:r>
            <a:endParaRPr lang="en-US" b="1" dirty="0">
              <a:solidFill>
                <a:schemeClr val="bg1">
                  <a:lumMod val="50000"/>
                </a:schemeClr>
              </a:solidFill>
            </a:endParaRPr>
          </a:p>
        </p:txBody>
      </p:sp>
      <p:sp>
        <p:nvSpPr>
          <p:cNvPr id="5" name="Title 4"/>
          <p:cNvSpPr>
            <a:spLocks noGrp="1"/>
          </p:cNvSpPr>
          <p:nvPr>
            <p:ph type="title"/>
          </p:nvPr>
        </p:nvSpPr>
        <p:spPr>
          <a:xfrm>
            <a:off x="193899" y="256358"/>
            <a:ext cx="8417316" cy="753439"/>
          </a:xfrm>
        </p:spPr>
        <p:txBody>
          <a:bodyPr anchor="ctr"/>
          <a:lstStyle/>
          <a:p>
            <a:r>
              <a:rPr lang="en-CA" dirty="0"/>
              <a:t>Sample Found Defects (Void)</a:t>
            </a:r>
          </a:p>
        </p:txBody>
      </p:sp>
      <p:pic>
        <p:nvPicPr>
          <p:cNvPr id="7" name="Picture 6"/>
          <p:cNvPicPr/>
          <p:nvPr/>
        </p:nvPicPr>
        <p:blipFill rotWithShape="1">
          <a:blip r:embed="rId3"/>
          <a:srcRect l="13704" t="7893" r="21778"/>
          <a:stretch/>
        </p:blipFill>
        <p:spPr bwMode="auto">
          <a:xfrm>
            <a:off x="1058082" y="1175502"/>
            <a:ext cx="2723532" cy="3591761"/>
          </a:xfrm>
          <a:prstGeom prst="rect">
            <a:avLst/>
          </a:prstGeom>
          <a:ln>
            <a:noFill/>
          </a:ln>
          <a:extLst>
            <a:ext uri="{53640926-AAD7-44D8-BBD7-CCE9431645EC}">
              <a14:shadowObscured xmlns:a14="http://schemas.microsoft.com/office/drawing/2010/main"/>
            </a:ext>
          </a:extLst>
        </p:spPr>
      </p:pic>
      <p:sp>
        <p:nvSpPr>
          <p:cNvPr id="6" name="TextBox 5"/>
          <p:cNvSpPr txBox="1"/>
          <p:nvPr/>
        </p:nvSpPr>
        <p:spPr>
          <a:xfrm>
            <a:off x="4132729" y="1840917"/>
            <a:ext cx="4554071" cy="1831271"/>
          </a:xfrm>
          <a:prstGeom prst="rect">
            <a:avLst/>
          </a:prstGeom>
          <a:noFill/>
        </p:spPr>
        <p:txBody>
          <a:bodyPr wrap="square" rtlCol="0">
            <a:spAutoFit/>
          </a:bodyPr>
          <a:lstStyle/>
          <a:p>
            <a:pPr marL="285750" indent="-285750">
              <a:spcBef>
                <a:spcPts val="600"/>
              </a:spcBef>
              <a:buFont typeface="Wingdings" panose="05000000000000000000" pitchFamily="2" charset="2"/>
              <a:buChar char="q"/>
            </a:pPr>
            <a:r>
              <a:rPr lang="en-CA" dirty="0"/>
              <a:t>Probable cause of edge void flaws is chipped edge of the ceramic due to handling (service or manufacturing)</a:t>
            </a:r>
          </a:p>
          <a:p>
            <a:pPr marL="285750" indent="-285750">
              <a:spcBef>
                <a:spcPts val="600"/>
              </a:spcBef>
              <a:buFont typeface="Wingdings" panose="05000000000000000000" pitchFamily="2" charset="2"/>
              <a:buChar char="q"/>
            </a:pPr>
            <a:r>
              <a:rPr lang="en-CA" dirty="0"/>
              <a:t>Voids at the armour centre dimple area likely caused due to chipped dimple on the surface of armour plate</a:t>
            </a:r>
          </a:p>
        </p:txBody>
      </p:sp>
    </p:spTree>
    <p:extLst>
      <p:ext uri="{BB962C8B-B14F-4D97-AF65-F5344CB8AC3E}">
        <p14:creationId xmlns:p14="http://schemas.microsoft.com/office/powerpoint/2010/main" val="37215625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77E68ECE-59D7-452D-8595-BBB947F3BD2D}" type="slidenum">
              <a:rPr lang="en-US" smtClean="0"/>
              <a:pPr/>
              <a:t>12</a:t>
            </a:fld>
            <a:endParaRPr lang="en-US" dirty="0"/>
          </a:p>
        </p:txBody>
      </p:sp>
      <p:sp>
        <p:nvSpPr>
          <p:cNvPr id="4" name="Footer Placeholder 3"/>
          <p:cNvSpPr>
            <a:spLocks noGrp="1"/>
          </p:cNvSpPr>
          <p:nvPr>
            <p:ph type="ftr" sz="quarter" idx="14"/>
          </p:nvPr>
        </p:nvSpPr>
        <p:spPr/>
        <p:txBody>
          <a:bodyPr/>
          <a:lstStyle/>
          <a:p>
            <a:r>
              <a:rPr lang="en-US" b="1">
                <a:solidFill>
                  <a:schemeClr val="bg1">
                    <a:lumMod val="50000"/>
                  </a:schemeClr>
                </a:solidFill>
              </a:rPr>
              <a:t>NATIONAL RESEARCH COUNCIL CANADA</a:t>
            </a:r>
            <a:endParaRPr lang="en-US" b="1" dirty="0">
              <a:solidFill>
                <a:schemeClr val="bg1">
                  <a:lumMod val="50000"/>
                </a:schemeClr>
              </a:solidFill>
            </a:endParaRPr>
          </a:p>
        </p:txBody>
      </p:sp>
      <p:sp>
        <p:nvSpPr>
          <p:cNvPr id="5" name="Title 4"/>
          <p:cNvSpPr>
            <a:spLocks noGrp="1"/>
          </p:cNvSpPr>
          <p:nvPr>
            <p:ph type="title"/>
          </p:nvPr>
        </p:nvSpPr>
        <p:spPr>
          <a:xfrm>
            <a:off x="193899" y="256358"/>
            <a:ext cx="8417316" cy="753439"/>
          </a:xfrm>
        </p:spPr>
        <p:txBody>
          <a:bodyPr anchor="ctr"/>
          <a:lstStyle/>
          <a:p>
            <a:r>
              <a:rPr lang="en-CA" dirty="0"/>
              <a:t>Sample Found Defects (Miro-tears /Micro crack)</a:t>
            </a:r>
          </a:p>
        </p:txBody>
      </p:sp>
      <p:pic>
        <p:nvPicPr>
          <p:cNvPr id="8" name="Picture 7"/>
          <p:cNvPicPr/>
          <p:nvPr/>
        </p:nvPicPr>
        <p:blipFill>
          <a:blip r:embed="rId3"/>
          <a:stretch>
            <a:fillRect/>
          </a:stretch>
        </p:blipFill>
        <p:spPr>
          <a:xfrm>
            <a:off x="2601450" y="1165130"/>
            <a:ext cx="3752215" cy="3602133"/>
          </a:xfrm>
          <a:prstGeom prst="rect">
            <a:avLst/>
          </a:prstGeom>
        </p:spPr>
      </p:pic>
    </p:spTree>
    <p:extLst>
      <p:ext uri="{BB962C8B-B14F-4D97-AF65-F5344CB8AC3E}">
        <p14:creationId xmlns:p14="http://schemas.microsoft.com/office/powerpoint/2010/main" val="389670897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77E68ECE-59D7-452D-8595-BBB947F3BD2D}" type="slidenum">
              <a:rPr lang="en-US" smtClean="0"/>
              <a:pPr/>
              <a:t>13</a:t>
            </a:fld>
            <a:endParaRPr lang="en-US" dirty="0"/>
          </a:p>
        </p:txBody>
      </p:sp>
      <p:sp>
        <p:nvSpPr>
          <p:cNvPr id="4" name="Footer Placeholder 3"/>
          <p:cNvSpPr>
            <a:spLocks noGrp="1"/>
          </p:cNvSpPr>
          <p:nvPr>
            <p:ph type="ftr" sz="quarter" idx="14"/>
          </p:nvPr>
        </p:nvSpPr>
        <p:spPr/>
        <p:txBody>
          <a:bodyPr/>
          <a:lstStyle/>
          <a:p>
            <a:r>
              <a:rPr lang="en-US" b="1">
                <a:solidFill>
                  <a:schemeClr val="bg1">
                    <a:lumMod val="50000"/>
                  </a:schemeClr>
                </a:solidFill>
              </a:rPr>
              <a:t>NATIONAL RESEARCH COUNCIL CANADA</a:t>
            </a:r>
            <a:endParaRPr lang="en-US" b="1" dirty="0">
              <a:solidFill>
                <a:schemeClr val="bg1">
                  <a:lumMod val="50000"/>
                </a:schemeClr>
              </a:solidFill>
            </a:endParaRPr>
          </a:p>
        </p:txBody>
      </p:sp>
      <p:sp>
        <p:nvSpPr>
          <p:cNvPr id="5" name="Title 4"/>
          <p:cNvSpPr>
            <a:spLocks noGrp="1"/>
          </p:cNvSpPr>
          <p:nvPr>
            <p:ph type="title"/>
          </p:nvPr>
        </p:nvSpPr>
        <p:spPr>
          <a:xfrm>
            <a:off x="193899" y="256358"/>
            <a:ext cx="8417316" cy="753439"/>
          </a:xfrm>
        </p:spPr>
        <p:txBody>
          <a:bodyPr anchor="ctr"/>
          <a:lstStyle/>
          <a:p>
            <a:r>
              <a:rPr lang="en-CA" dirty="0"/>
              <a:t>Sample Found Defects (Porosity)</a:t>
            </a:r>
          </a:p>
        </p:txBody>
      </p:sp>
      <p:pic>
        <p:nvPicPr>
          <p:cNvPr id="7" name="Picture 6"/>
          <p:cNvPicPr/>
          <p:nvPr/>
        </p:nvPicPr>
        <p:blipFill rotWithShape="1">
          <a:blip r:embed="rId3"/>
          <a:srcRect l="20144"/>
          <a:stretch/>
        </p:blipFill>
        <p:spPr bwMode="auto">
          <a:xfrm>
            <a:off x="1966649" y="1169257"/>
            <a:ext cx="4528418" cy="359800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8808517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77E68ECE-59D7-452D-8595-BBB947F3BD2D}" type="slidenum">
              <a:rPr lang="en-US" smtClean="0"/>
              <a:pPr/>
              <a:t>14</a:t>
            </a:fld>
            <a:endParaRPr lang="en-US" dirty="0"/>
          </a:p>
        </p:txBody>
      </p:sp>
      <p:sp>
        <p:nvSpPr>
          <p:cNvPr id="4" name="Footer Placeholder 3"/>
          <p:cNvSpPr>
            <a:spLocks noGrp="1"/>
          </p:cNvSpPr>
          <p:nvPr>
            <p:ph type="ftr" sz="quarter" idx="14"/>
          </p:nvPr>
        </p:nvSpPr>
        <p:spPr/>
        <p:txBody>
          <a:bodyPr/>
          <a:lstStyle/>
          <a:p>
            <a:r>
              <a:rPr lang="en-US" b="1">
                <a:solidFill>
                  <a:schemeClr val="bg1">
                    <a:lumMod val="50000"/>
                  </a:schemeClr>
                </a:solidFill>
              </a:rPr>
              <a:t>NATIONAL RESEARCH COUNCIL CANADA</a:t>
            </a:r>
            <a:endParaRPr lang="en-US" b="1" dirty="0">
              <a:solidFill>
                <a:schemeClr val="bg1">
                  <a:lumMod val="50000"/>
                </a:schemeClr>
              </a:solidFill>
            </a:endParaRPr>
          </a:p>
        </p:txBody>
      </p:sp>
      <p:sp>
        <p:nvSpPr>
          <p:cNvPr id="5" name="Title 4"/>
          <p:cNvSpPr>
            <a:spLocks noGrp="1"/>
          </p:cNvSpPr>
          <p:nvPr>
            <p:ph type="title"/>
          </p:nvPr>
        </p:nvSpPr>
        <p:spPr>
          <a:xfrm>
            <a:off x="193899" y="256358"/>
            <a:ext cx="8417316" cy="753439"/>
          </a:xfrm>
        </p:spPr>
        <p:txBody>
          <a:bodyPr anchor="ctr"/>
          <a:lstStyle/>
          <a:p>
            <a:r>
              <a:rPr lang="en-CA" dirty="0"/>
              <a:t>Found Defects (Missing dimple at edge)</a:t>
            </a:r>
          </a:p>
        </p:txBody>
      </p:sp>
      <p:pic>
        <p:nvPicPr>
          <p:cNvPr id="8" name="Picture 7"/>
          <p:cNvPicPr/>
          <p:nvPr/>
        </p:nvPicPr>
        <p:blipFill rotWithShape="1">
          <a:blip r:embed="rId3"/>
          <a:srcRect t="9523"/>
          <a:stretch/>
        </p:blipFill>
        <p:spPr bwMode="auto">
          <a:xfrm>
            <a:off x="376084" y="1173596"/>
            <a:ext cx="3968305" cy="3593665"/>
          </a:xfrm>
          <a:prstGeom prst="rect">
            <a:avLst/>
          </a:prstGeom>
          <a:ln>
            <a:noFill/>
          </a:ln>
          <a:extLst>
            <a:ext uri="{53640926-AAD7-44D8-BBD7-CCE9431645EC}">
              <a14:shadowObscured xmlns:a14="http://schemas.microsoft.com/office/drawing/2010/main"/>
            </a:ext>
          </a:extLst>
        </p:spPr>
      </p:pic>
      <p:pic>
        <p:nvPicPr>
          <p:cNvPr id="9" name="Picture 8"/>
          <p:cNvPicPr/>
          <p:nvPr/>
        </p:nvPicPr>
        <p:blipFill rotWithShape="1">
          <a:blip r:embed="rId4"/>
          <a:srcRect l="6182" r="7884" b="6619"/>
          <a:stretch/>
        </p:blipFill>
        <p:spPr bwMode="auto">
          <a:xfrm>
            <a:off x="4760536" y="1173596"/>
            <a:ext cx="4112441" cy="35936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6552282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77E68ECE-59D7-452D-8595-BBB947F3BD2D}" type="slidenum">
              <a:rPr lang="en-US" smtClean="0"/>
              <a:pPr/>
              <a:t>15</a:t>
            </a:fld>
            <a:endParaRPr lang="en-US" dirty="0"/>
          </a:p>
        </p:txBody>
      </p:sp>
      <p:sp>
        <p:nvSpPr>
          <p:cNvPr id="4" name="Footer Placeholder 3"/>
          <p:cNvSpPr>
            <a:spLocks noGrp="1"/>
          </p:cNvSpPr>
          <p:nvPr>
            <p:ph type="ftr" sz="quarter" idx="14"/>
          </p:nvPr>
        </p:nvSpPr>
        <p:spPr/>
        <p:txBody>
          <a:bodyPr/>
          <a:lstStyle/>
          <a:p>
            <a:r>
              <a:rPr lang="en-US" b="1">
                <a:solidFill>
                  <a:schemeClr val="bg1">
                    <a:lumMod val="50000"/>
                  </a:schemeClr>
                </a:solidFill>
              </a:rPr>
              <a:t>NATIONAL RESEARCH COUNCIL CANADA</a:t>
            </a:r>
            <a:endParaRPr lang="en-US" b="1" dirty="0">
              <a:solidFill>
                <a:schemeClr val="bg1">
                  <a:lumMod val="50000"/>
                </a:schemeClr>
              </a:solidFill>
            </a:endParaRPr>
          </a:p>
        </p:txBody>
      </p:sp>
      <p:sp>
        <p:nvSpPr>
          <p:cNvPr id="5" name="Title 4"/>
          <p:cNvSpPr>
            <a:spLocks noGrp="1"/>
          </p:cNvSpPr>
          <p:nvPr>
            <p:ph type="title"/>
          </p:nvPr>
        </p:nvSpPr>
        <p:spPr>
          <a:xfrm>
            <a:off x="193899" y="256358"/>
            <a:ext cx="8417316" cy="753439"/>
          </a:xfrm>
        </p:spPr>
        <p:txBody>
          <a:bodyPr anchor="ctr"/>
          <a:lstStyle/>
          <a:p>
            <a:r>
              <a:rPr lang="en-CA" dirty="0"/>
              <a:t>Results &amp; Conclusions</a:t>
            </a:r>
          </a:p>
        </p:txBody>
      </p:sp>
      <p:sp>
        <p:nvSpPr>
          <p:cNvPr id="7" name="TextBox 6"/>
          <p:cNvSpPr txBox="1"/>
          <p:nvPr/>
        </p:nvSpPr>
        <p:spPr>
          <a:xfrm>
            <a:off x="157443" y="1243221"/>
            <a:ext cx="8740372" cy="3524042"/>
          </a:xfrm>
          <a:prstGeom prst="rect">
            <a:avLst/>
          </a:prstGeom>
          <a:noFill/>
        </p:spPr>
        <p:txBody>
          <a:bodyPr wrap="square" rtlCol="0">
            <a:spAutoFit/>
          </a:bodyPr>
          <a:lstStyle/>
          <a:p>
            <a:pPr marL="285750" indent="-285750">
              <a:spcBef>
                <a:spcPts val="600"/>
              </a:spcBef>
              <a:buFont typeface="Wingdings" panose="05000000000000000000" pitchFamily="2" charset="2"/>
              <a:buChar char="q"/>
            </a:pPr>
            <a:r>
              <a:rPr lang="en-CA" dirty="0"/>
              <a:t>Significant number of PPE plates were inspected, damage types were characterized and evaluated</a:t>
            </a:r>
          </a:p>
          <a:p>
            <a:pPr marL="285750" indent="-285750">
              <a:spcBef>
                <a:spcPts val="600"/>
              </a:spcBef>
              <a:buFont typeface="Wingdings" panose="05000000000000000000" pitchFamily="2" charset="2"/>
              <a:buChar char="q"/>
            </a:pPr>
            <a:r>
              <a:rPr lang="en-CA" dirty="0"/>
              <a:t>Cracks of varying size and void-like discontinuities in accordance with applicable inspection criteria were the primary causes for rejection of plates. </a:t>
            </a:r>
          </a:p>
          <a:p>
            <a:pPr marL="285750" indent="-285750">
              <a:spcBef>
                <a:spcPts val="600"/>
              </a:spcBef>
              <a:buFont typeface="Wingdings" panose="05000000000000000000" pitchFamily="2" charset="2"/>
              <a:buChar char="q"/>
            </a:pPr>
            <a:r>
              <a:rPr lang="en-CA" dirty="0"/>
              <a:t>Standard resolution imaging successful were successful in revealing manufacturing inherent and service induced non-critical flaws </a:t>
            </a:r>
          </a:p>
          <a:p>
            <a:pPr marL="285750" lvl="0" indent="-285750">
              <a:spcBef>
                <a:spcPts val="600"/>
              </a:spcBef>
              <a:buFont typeface="Wingdings" panose="05000000000000000000" pitchFamily="2" charset="2"/>
              <a:buChar char="q"/>
            </a:pPr>
            <a:r>
              <a:rPr lang="en-CA" dirty="0"/>
              <a:t>Computed radiography demonstrated its capability to provide high throughput in inspection, unique relative insensitivity to the considerable variations</a:t>
            </a:r>
          </a:p>
          <a:p>
            <a:pPr marL="285750" lvl="0" indent="-285750">
              <a:spcBef>
                <a:spcPts val="600"/>
              </a:spcBef>
              <a:buFont typeface="Wingdings" panose="05000000000000000000" pitchFamily="2" charset="2"/>
              <a:buChar char="q"/>
            </a:pPr>
            <a:r>
              <a:rPr lang="en-CA" dirty="0"/>
              <a:t>To further ease the inspection process, </a:t>
            </a:r>
            <a:r>
              <a:rPr lang="en-US" dirty="0"/>
              <a:t>we plan to apply machine learning/artificial intelligence approach to aid in automatic or semi-automatic damage detection/classification</a:t>
            </a:r>
            <a:endParaRPr lang="en-CA" dirty="0"/>
          </a:p>
        </p:txBody>
      </p:sp>
    </p:spTree>
    <p:extLst>
      <p:ext uri="{BB962C8B-B14F-4D97-AF65-F5344CB8AC3E}">
        <p14:creationId xmlns:p14="http://schemas.microsoft.com/office/powerpoint/2010/main" val="79073121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THANK YOU</a:t>
            </a:r>
          </a:p>
        </p:txBody>
      </p:sp>
      <p:sp>
        <p:nvSpPr>
          <p:cNvPr id="3" name="Subtitle 2"/>
          <p:cNvSpPr>
            <a:spLocks noGrp="1"/>
          </p:cNvSpPr>
          <p:nvPr>
            <p:ph type="subTitle" idx="1"/>
          </p:nvPr>
        </p:nvSpPr>
        <p:spPr/>
        <p:txBody>
          <a:bodyPr/>
          <a:lstStyle/>
          <a:p>
            <a:r>
              <a:rPr lang="en-US" dirty="0"/>
              <a:t>Muzibur Khan • Research Officer • muzibur.khan@nrc-cnrc.gc.ca</a:t>
            </a:r>
          </a:p>
        </p:txBody>
      </p:sp>
    </p:spTree>
    <p:extLst>
      <p:ext uri="{BB962C8B-B14F-4D97-AF65-F5344CB8AC3E}">
        <p14:creationId xmlns:p14="http://schemas.microsoft.com/office/powerpoint/2010/main" val="173550537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100" y="144904"/>
            <a:ext cx="5493616" cy="753439"/>
          </a:xfrm>
        </p:spPr>
        <p:txBody>
          <a:bodyPr anchor="ctr"/>
          <a:lstStyle/>
          <a:p>
            <a:r>
              <a:rPr lang="en-US" dirty="0"/>
              <a:t>Background</a:t>
            </a:r>
          </a:p>
        </p:txBody>
      </p:sp>
      <p:sp>
        <p:nvSpPr>
          <p:cNvPr id="3" name="Slide Number Placeholder 2"/>
          <p:cNvSpPr>
            <a:spLocks noGrp="1"/>
          </p:cNvSpPr>
          <p:nvPr>
            <p:ph type="sldNum" sz="quarter" idx="11"/>
          </p:nvPr>
        </p:nvSpPr>
        <p:spPr/>
        <p:txBody>
          <a:bodyPr/>
          <a:lstStyle/>
          <a:p>
            <a:fld id="{77E68ECE-59D7-452D-8595-BBB947F3BD2D}" type="slidenum">
              <a:rPr lang="en-US" smtClean="0"/>
              <a:pPr/>
              <a:t>2</a:t>
            </a:fld>
            <a:endParaRPr lang="en-US" dirty="0"/>
          </a:p>
        </p:txBody>
      </p:sp>
      <p:sp>
        <p:nvSpPr>
          <p:cNvPr id="8" name="Footer Placeholder 7"/>
          <p:cNvSpPr>
            <a:spLocks noGrp="1"/>
          </p:cNvSpPr>
          <p:nvPr>
            <p:ph type="ftr" sz="quarter" idx="13"/>
          </p:nvPr>
        </p:nvSpPr>
        <p:spPr/>
        <p:txBody>
          <a:bodyPr/>
          <a:lstStyle/>
          <a:p>
            <a:r>
              <a:rPr lang="en-US" b="1" dirty="0">
                <a:solidFill>
                  <a:schemeClr val="bg1">
                    <a:lumMod val="50000"/>
                  </a:schemeClr>
                </a:solidFill>
              </a:rPr>
              <a:t>NATIONAL RESEARCH COUNCIL CANADA</a:t>
            </a:r>
          </a:p>
        </p:txBody>
      </p:sp>
      <p:sp>
        <p:nvSpPr>
          <p:cNvPr id="6" name="TextBox 5"/>
          <p:cNvSpPr txBox="1"/>
          <p:nvPr/>
        </p:nvSpPr>
        <p:spPr>
          <a:xfrm>
            <a:off x="0" y="1087756"/>
            <a:ext cx="7230359" cy="3816429"/>
          </a:xfrm>
          <a:prstGeom prst="rect">
            <a:avLst/>
          </a:prstGeom>
          <a:noFill/>
        </p:spPr>
        <p:txBody>
          <a:bodyPr wrap="square" rtlCol="0">
            <a:spAutoFit/>
          </a:bodyPr>
          <a:lstStyle/>
          <a:p>
            <a:pPr marL="285750" indent="-285750">
              <a:lnSpc>
                <a:spcPct val="110000"/>
              </a:lnSpc>
              <a:buFont typeface="Wingdings" panose="05000000000000000000" pitchFamily="2" charset="2"/>
              <a:buChar char="q"/>
            </a:pPr>
            <a:r>
              <a:rPr lang="en-US" sz="2000" dirty="0"/>
              <a:t>Ballistic protection, integrity and extended service life are key requirements of PPE Plates</a:t>
            </a:r>
          </a:p>
          <a:p>
            <a:pPr marL="285750" indent="-285750">
              <a:lnSpc>
                <a:spcPct val="110000"/>
              </a:lnSpc>
              <a:buFont typeface="Wingdings" panose="05000000000000000000" pitchFamily="2" charset="2"/>
              <a:buChar char="q"/>
            </a:pPr>
            <a:r>
              <a:rPr lang="en-US" sz="2000" dirty="0"/>
              <a:t>Ballistic performance of PPE are degraded due to presence of damage (in-service manufacturing)</a:t>
            </a:r>
          </a:p>
          <a:p>
            <a:pPr marL="285750" indent="-285750">
              <a:lnSpc>
                <a:spcPct val="110000"/>
              </a:lnSpc>
              <a:buFont typeface="Wingdings" panose="05000000000000000000" pitchFamily="2" charset="2"/>
              <a:buChar char="q"/>
            </a:pPr>
            <a:r>
              <a:rPr lang="en-US" sz="2000" dirty="0"/>
              <a:t>Presence of damage compromises the required protection </a:t>
            </a:r>
          </a:p>
          <a:p>
            <a:pPr marL="285750" indent="-285750">
              <a:lnSpc>
                <a:spcPct val="110000"/>
              </a:lnSpc>
              <a:buFont typeface="Wingdings" panose="05000000000000000000" pitchFamily="2" charset="2"/>
              <a:buChar char="q"/>
            </a:pPr>
            <a:r>
              <a:rPr lang="en-US" sz="2000" dirty="0"/>
              <a:t>NDE required for rapid determination of presence of damage, suitability of PPE plates (protective) for combat deployment. </a:t>
            </a:r>
          </a:p>
          <a:p>
            <a:pPr marL="285750" indent="-285750">
              <a:lnSpc>
                <a:spcPct val="110000"/>
              </a:lnSpc>
              <a:buFont typeface="Wingdings" panose="05000000000000000000" pitchFamily="2" charset="2"/>
              <a:buChar char="q"/>
            </a:pPr>
            <a:r>
              <a:rPr lang="en-US" sz="2000" dirty="0"/>
              <a:t>Radiographic NDE capable to visualize/quantify the presence of damage, verifying the integrity of PPE plates (high throughput, insensitive to variations in the PPE)</a:t>
            </a:r>
          </a:p>
        </p:txBody>
      </p:sp>
      <p:pic>
        <p:nvPicPr>
          <p:cNvPr id="4" name="Picture 3"/>
          <p:cNvPicPr>
            <a:picLocks noChangeAspect="1"/>
          </p:cNvPicPr>
          <p:nvPr/>
        </p:nvPicPr>
        <p:blipFill>
          <a:blip r:embed="rId3"/>
          <a:stretch>
            <a:fillRect/>
          </a:stretch>
        </p:blipFill>
        <p:spPr>
          <a:xfrm>
            <a:off x="7096012" y="1291472"/>
            <a:ext cx="1963912" cy="2705494"/>
          </a:xfrm>
          <a:prstGeom prst="rect">
            <a:avLst/>
          </a:prstGeom>
        </p:spPr>
      </p:pic>
    </p:spTree>
    <p:extLst>
      <p:ext uri="{BB962C8B-B14F-4D97-AF65-F5344CB8AC3E}">
        <p14:creationId xmlns:p14="http://schemas.microsoft.com/office/powerpoint/2010/main" val="60185438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45" y="135477"/>
            <a:ext cx="8184969" cy="753439"/>
          </a:xfrm>
        </p:spPr>
        <p:txBody>
          <a:bodyPr anchor="ctr"/>
          <a:lstStyle/>
          <a:p>
            <a:r>
              <a:rPr lang="en-US" dirty="0"/>
              <a:t>Computed Radiography (CR)</a:t>
            </a:r>
          </a:p>
        </p:txBody>
      </p:sp>
      <p:sp>
        <p:nvSpPr>
          <p:cNvPr id="3" name="Slide Number Placeholder 2"/>
          <p:cNvSpPr>
            <a:spLocks noGrp="1"/>
          </p:cNvSpPr>
          <p:nvPr>
            <p:ph type="sldNum" sz="quarter" idx="11"/>
          </p:nvPr>
        </p:nvSpPr>
        <p:spPr/>
        <p:txBody>
          <a:bodyPr/>
          <a:lstStyle/>
          <a:p>
            <a:fld id="{77E68ECE-59D7-452D-8595-BBB947F3BD2D}" type="slidenum">
              <a:rPr lang="en-US" smtClean="0"/>
              <a:pPr/>
              <a:t>3</a:t>
            </a:fld>
            <a:endParaRPr lang="en-US" dirty="0"/>
          </a:p>
        </p:txBody>
      </p:sp>
      <p:sp>
        <p:nvSpPr>
          <p:cNvPr id="8" name="Footer Placeholder 7"/>
          <p:cNvSpPr>
            <a:spLocks noGrp="1"/>
          </p:cNvSpPr>
          <p:nvPr>
            <p:ph type="ftr" sz="quarter" idx="13"/>
          </p:nvPr>
        </p:nvSpPr>
        <p:spPr/>
        <p:txBody>
          <a:bodyPr/>
          <a:lstStyle/>
          <a:p>
            <a:r>
              <a:rPr lang="en-US" b="1" dirty="0">
                <a:solidFill>
                  <a:schemeClr val="bg1">
                    <a:lumMod val="50000"/>
                  </a:schemeClr>
                </a:solidFill>
              </a:rPr>
              <a:t>NATIONAL RESEARCH COUNCIL CANADA</a:t>
            </a:r>
          </a:p>
        </p:txBody>
      </p:sp>
      <p:pic>
        <p:nvPicPr>
          <p:cNvPr id="10" name="Picture 9"/>
          <p:cNvPicPr>
            <a:picLocks noChangeAspect="1"/>
          </p:cNvPicPr>
          <p:nvPr/>
        </p:nvPicPr>
        <p:blipFill>
          <a:blip r:embed="rId3"/>
          <a:stretch>
            <a:fillRect/>
          </a:stretch>
        </p:blipFill>
        <p:spPr>
          <a:xfrm>
            <a:off x="0" y="1154907"/>
            <a:ext cx="5788058" cy="3020298"/>
          </a:xfrm>
          <a:prstGeom prst="rect">
            <a:avLst/>
          </a:prstGeom>
        </p:spPr>
      </p:pic>
      <p:pic>
        <p:nvPicPr>
          <p:cNvPr id="11" name="Picture 10"/>
          <p:cNvPicPr/>
          <p:nvPr/>
        </p:nvPicPr>
        <p:blipFill rotWithShape="1">
          <a:blip r:embed="rId4">
            <a:extLst>
              <a:ext uri="{28A0092B-C50C-407E-A947-70E740481C1C}">
                <a14:useLocalDpi xmlns:a14="http://schemas.microsoft.com/office/drawing/2010/main" val="0"/>
              </a:ext>
            </a:extLst>
          </a:blip>
          <a:srcRect t="2337"/>
          <a:stretch/>
        </p:blipFill>
        <p:spPr bwMode="auto">
          <a:xfrm>
            <a:off x="5788058" y="1154907"/>
            <a:ext cx="3355942" cy="2949720"/>
          </a:xfrm>
          <a:prstGeom prst="rect">
            <a:avLst/>
          </a:prstGeom>
          <a:noFill/>
          <a:ln>
            <a:noFill/>
          </a:ln>
        </p:spPr>
      </p:pic>
      <p:sp>
        <p:nvSpPr>
          <p:cNvPr id="12" name="Rectangle 11"/>
          <p:cNvSpPr/>
          <p:nvPr/>
        </p:nvSpPr>
        <p:spPr>
          <a:xfrm>
            <a:off x="80127" y="4157770"/>
            <a:ext cx="8606673" cy="646331"/>
          </a:xfrm>
          <a:prstGeom prst="rect">
            <a:avLst/>
          </a:prstGeom>
        </p:spPr>
        <p:txBody>
          <a:bodyPr wrap="square">
            <a:spAutoFit/>
          </a:bodyPr>
          <a:lstStyle/>
          <a:p>
            <a:pPr marL="285750" indent="-285750">
              <a:buFont typeface="Wingdings" panose="05000000000000000000" pitchFamily="2" charset="2"/>
              <a:buChar char="q"/>
            </a:pPr>
            <a:r>
              <a:rPr lang="en-US" dirty="0"/>
              <a:t>CR uses a reusable phosphor imaging plate and allows faster image acquisition digitally, improved capabilities for analysis and digital storage</a:t>
            </a:r>
          </a:p>
        </p:txBody>
      </p:sp>
    </p:spTree>
    <p:extLst>
      <p:ext uri="{BB962C8B-B14F-4D97-AF65-F5344CB8AC3E}">
        <p14:creationId xmlns:p14="http://schemas.microsoft.com/office/powerpoint/2010/main" val="54115364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0" y="135140"/>
            <a:ext cx="9039660" cy="753439"/>
          </a:xfrm>
        </p:spPr>
        <p:txBody>
          <a:bodyPr anchor="ctr"/>
          <a:lstStyle/>
          <a:p>
            <a:r>
              <a:rPr lang="en-CA" dirty="0"/>
              <a:t>Computed Radiography at NRC</a:t>
            </a:r>
            <a:endParaRPr lang="en-US" dirty="0"/>
          </a:p>
        </p:txBody>
      </p:sp>
      <p:sp>
        <p:nvSpPr>
          <p:cNvPr id="3" name="Slide Number Placeholder 2"/>
          <p:cNvSpPr>
            <a:spLocks noGrp="1"/>
          </p:cNvSpPr>
          <p:nvPr>
            <p:ph type="sldNum" sz="quarter" idx="11"/>
          </p:nvPr>
        </p:nvSpPr>
        <p:spPr/>
        <p:txBody>
          <a:bodyPr/>
          <a:lstStyle/>
          <a:p>
            <a:fld id="{77E68ECE-59D7-452D-8595-BBB947F3BD2D}" type="slidenum">
              <a:rPr lang="en-US" smtClean="0"/>
              <a:pPr/>
              <a:t>4</a:t>
            </a:fld>
            <a:endParaRPr lang="en-US" dirty="0"/>
          </a:p>
        </p:txBody>
      </p:sp>
      <p:sp>
        <p:nvSpPr>
          <p:cNvPr id="8" name="Footer Placeholder 7"/>
          <p:cNvSpPr>
            <a:spLocks noGrp="1"/>
          </p:cNvSpPr>
          <p:nvPr>
            <p:ph type="ftr" sz="quarter" idx="13"/>
          </p:nvPr>
        </p:nvSpPr>
        <p:spPr/>
        <p:txBody>
          <a:bodyPr/>
          <a:lstStyle/>
          <a:p>
            <a:r>
              <a:rPr lang="en-US" b="1" dirty="0">
                <a:solidFill>
                  <a:schemeClr val="bg1">
                    <a:lumMod val="50000"/>
                  </a:schemeClr>
                </a:solidFill>
              </a:rPr>
              <a:t>NATIONAL RESEARCH COUNCIL CANADA</a:t>
            </a:r>
          </a:p>
        </p:txBody>
      </p:sp>
      <p:sp>
        <p:nvSpPr>
          <p:cNvPr id="10" name="TextBox 9"/>
          <p:cNvSpPr txBox="1"/>
          <p:nvPr/>
        </p:nvSpPr>
        <p:spPr>
          <a:xfrm>
            <a:off x="104340" y="1030509"/>
            <a:ext cx="8915400" cy="2086725"/>
          </a:xfrm>
          <a:prstGeom prst="rect">
            <a:avLst/>
          </a:prstGeom>
          <a:noFill/>
        </p:spPr>
        <p:txBody>
          <a:bodyPr wrap="square" rtlCol="0">
            <a:spAutoFit/>
          </a:bodyPr>
          <a:lstStyle/>
          <a:p>
            <a:pPr marL="285750" indent="-285750">
              <a:lnSpc>
                <a:spcPct val="120000"/>
              </a:lnSpc>
              <a:buFont typeface="Wingdings" panose="05000000000000000000" pitchFamily="2" charset="2"/>
              <a:buChar char="q"/>
            </a:pPr>
            <a:r>
              <a:rPr lang="en-US" dirty="0"/>
              <a:t>Computed Radiographic System (SR 70 µm, HR 35 µm)</a:t>
            </a:r>
          </a:p>
          <a:p>
            <a:pPr marL="742950" lvl="1" indent="-285750">
              <a:lnSpc>
                <a:spcPct val="120000"/>
              </a:lnSpc>
              <a:buFont typeface="Wingdings" panose="05000000000000000000" pitchFamily="2" charset="2"/>
              <a:buChar char="v"/>
            </a:pPr>
            <a:r>
              <a:rPr lang="en-US" dirty="0"/>
              <a:t>16 Bit, Scan width 14”, Throughput 90 plates/</a:t>
            </a:r>
            <a:r>
              <a:rPr lang="en-US" dirty="0" err="1"/>
              <a:t>hr</a:t>
            </a:r>
            <a:r>
              <a:rPr lang="en-US" dirty="0"/>
              <a:t> (SR), 28 plates/</a:t>
            </a:r>
            <a:r>
              <a:rPr lang="en-US" dirty="0" err="1"/>
              <a:t>hr</a:t>
            </a:r>
            <a:r>
              <a:rPr lang="en-US" dirty="0"/>
              <a:t> (HR)</a:t>
            </a:r>
          </a:p>
          <a:p>
            <a:pPr marL="285750" indent="-285750">
              <a:lnSpc>
                <a:spcPct val="120000"/>
              </a:lnSpc>
              <a:buFont typeface="Wingdings" panose="05000000000000000000" pitchFamily="2" charset="2"/>
              <a:buChar char="q"/>
            </a:pPr>
            <a:r>
              <a:rPr lang="en-US" dirty="0"/>
              <a:t>CR Image Acquisition/Analysis Software</a:t>
            </a:r>
          </a:p>
          <a:p>
            <a:pPr marL="285750" indent="-285750">
              <a:lnSpc>
                <a:spcPct val="120000"/>
              </a:lnSpc>
              <a:buFont typeface="Wingdings" panose="05000000000000000000" pitchFamily="2" charset="2"/>
              <a:buChar char="q"/>
            </a:pPr>
            <a:r>
              <a:rPr lang="en-US" dirty="0">
                <a:latin typeface="Arial" panose="020B0604020202020204" pitchFamily="34" charset="0"/>
                <a:cs typeface="Arial" panose="020B0604020202020204" pitchFamily="34" charset="0"/>
              </a:rPr>
              <a:t>HR &amp; medium speed (IPS) and extreme HR and slow speed imaging plates (IPU)</a:t>
            </a:r>
            <a:endParaRPr lang="en-US" dirty="0"/>
          </a:p>
          <a:p>
            <a:pPr marL="285750" indent="-285750">
              <a:lnSpc>
                <a:spcPct val="120000"/>
              </a:lnSpc>
              <a:buFont typeface="Wingdings" panose="05000000000000000000" pitchFamily="2" charset="2"/>
              <a:buChar char="q"/>
            </a:pPr>
            <a:r>
              <a:rPr lang="en-US" dirty="0"/>
              <a:t>BAM Certified highest system Class IP 1 / 80 according to ISO 16371-1 and ASTM E2446, ASTM DICONDE Compliant, GE CR Phantom for System/Image QC</a:t>
            </a:r>
          </a:p>
        </p:txBody>
      </p:sp>
      <p:pic>
        <p:nvPicPr>
          <p:cNvPr id="11" name="Picture 10" descr="G:\01 PROJECTS-PROPOSALS (CURRENT)\A1-007647 Qualification of Computed Radiography System\Tech\Drawings\DSC00490.JPG"/>
          <p:cNvPicPr/>
          <p:nvPr/>
        </p:nvPicPr>
        <p:blipFill rotWithShape="1">
          <a:blip r:embed="rId3" cstate="print">
            <a:extLst>
              <a:ext uri="{28A0092B-C50C-407E-A947-70E740481C1C}">
                <a14:useLocalDpi xmlns:a14="http://schemas.microsoft.com/office/drawing/2010/main" val="0"/>
              </a:ext>
            </a:extLst>
          </a:blip>
          <a:srcRect t="33015"/>
          <a:stretch/>
        </p:blipFill>
        <p:spPr bwMode="auto">
          <a:xfrm>
            <a:off x="255168" y="3086713"/>
            <a:ext cx="3289310" cy="1680550"/>
          </a:xfrm>
          <a:prstGeom prst="rect">
            <a:avLst/>
          </a:prstGeom>
          <a:noFill/>
          <a:ln>
            <a:noFill/>
          </a:ln>
          <a:extLst>
            <a:ext uri="{53640926-AAD7-44D8-BBD7-CCE9431645EC}">
              <a14:shadowObscured xmlns:a14="http://schemas.microsoft.com/office/drawing/2010/main"/>
            </a:ext>
          </a:extLst>
        </p:spPr>
      </p:pic>
      <p:pic>
        <p:nvPicPr>
          <p:cNvPr id="1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31560" y="3142122"/>
            <a:ext cx="3080993" cy="1625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961412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825" y="110605"/>
            <a:ext cx="8001317" cy="753439"/>
          </a:xfrm>
        </p:spPr>
        <p:txBody>
          <a:bodyPr anchor="ctr" anchorCtr="0">
            <a:normAutofit/>
          </a:bodyPr>
          <a:lstStyle/>
          <a:p>
            <a:r>
              <a:rPr lang="en-US" dirty="0"/>
              <a:t>Primary Metrics for Image Quality in CR</a:t>
            </a:r>
          </a:p>
        </p:txBody>
      </p:sp>
      <p:sp>
        <p:nvSpPr>
          <p:cNvPr id="4" name="Slide Number Placeholder 3"/>
          <p:cNvSpPr>
            <a:spLocks noGrp="1"/>
          </p:cNvSpPr>
          <p:nvPr>
            <p:ph type="sldNum" sz="quarter" idx="11"/>
          </p:nvPr>
        </p:nvSpPr>
        <p:spPr/>
        <p:txBody>
          <a:bodyPr/>
          <a:lstStyle/>
          <a:p>
            <a:pPr>
              <a:defRPr/>
            </a:pPr>
            <a:fld id="{B744CEDD-4251-4202-B936-F0114AEEB9CA}" type="slidenum">
              <a:rPr lang="en-US" smtClean="0"/>
              <a:pPr>
                <a:defRPr/>
              </a:pPr>
              <a:t>5</a:t>
            </a:fld>
            <a:endParaRPr lang="en-US" dirty="0"/>
          </a:p>
        </p:txBody>
      </p:sp>
      <p:sp>
        <p:nvSpPr>
          <p:cNvPr id="6" name="Content Placeholder 2"/>
          <p:cNvSpPr>
            <a:spLocks noGrp="1"/>
          </p:cNvSpPr>
          <p:nvPr>
            <p:ph type="body" sz="quarter" idx="12"/>
          </p:nvPr>
        </p:nvSpPr>
        <p:spPr>
          <a:xfrm>
            <a:off x="98805" y="1139238"/>
            <a:ext cx="6627212" cy="2973388"/>
          </a:xfrm>
        </p:spPr>
        <p:txBody>
          <a:bodyPr>
            <a:noAutofit/>
          </a:bodyPr>
          <a:lstStyle/>
          <a:p>
            <a:pPr indent="-274293">
              <a:lnSpc>
                <a:spcPct val="150000"/>
              </a:lnSpc>
              <a:buClr>
                <a:srgbClr val="000099"/>
              </a:buClr>
              <a:buFont typeface="Wingdings" panose="05000000000000000000" pitchFamily="2" charset="2"/>
              <a:buChar char="q"/>
              <a:defRPr/>
            </a:pPr>
            <a:r>
              <a:rPr lang="en-US" sz="1549" dirty="0">
                <a:solidFill>
                  <a:schemeClr val="tx1"/>
                </a:solidFill>
              </a:rPr>
              <a:t>Primary metrics for establishing the performance are </a:t>
            </a:r>
          </a:p>
          <a:p>
            <a:pPr marL="602150" lvl="1" indent="-276663">
              <a:lnSpc>
                <a:spcPct val="140000"/>
              </a:lnSpc>
              <a:spcBef>
                <a:spcPts val="0"/>
              </a:spcBef>
              <a:spcAft>
                <a:spcPts val="0"/>
              </a:spcAft>
              <a:buClr>
                <a:srgbClr val="000099"/>
              </a:buClr>
              <a:buFont typeface="Wingdings" panose="05000000000000000000" pitchFamily="2" charset="2"/>
              <a:buChar char="v"/>
              <a:defRPr/>
            </a:pPr>
            <a:r>
              <a:rPr lang="en-US" sz="1549" dirty="0">
                <a:solidFill>
                  <a:schemeClr val="tx1"/>
                </a:solidFill>
              </a:rPr>
              <a:t>Signal-to-Noise Ratio (SNR)</a:t>
            </a:r>
          </a:p>
          <a:p>
            <a:pPr marL="602150" lvl="1" indent="-276663">
              <a:lnSpc>
                <a:spcPct val="140000"/>
              </a:lnSpc>
              <a:spcBef>
                <a:spcPts val="0"/>
              </a:spcBef>
              <a:spcAft>
                <a:spcPts val="0"/>
              </a:spcAft>
              <a:buClr>
                <a:srgbClr val="000099"/>
              </a:buClr>
              <a:buFont typeface="Wingdings" panose="05000000000000000000" pitchFamily="2" charset="2"/>
              <a:buChar char="v"/>
              <a:defRPr/>
            </a:pPr>
            <a:r>
              <a:rPr lang="en-US" sz="1549" dirty="0">
                <a:solidFill>
                  <a:schemeClr val="tx1"/>
                </a:solidFill>
              </a:rPr>
              <a:t>Contrast-to-Noise Ratio (CNR)</a:t>
            </a:r>
          </a:p>
          <a:p>
            <a:pPr marL="602150" lvl="1" indent="-276663">
              <a:lnSpc>
                <a:spcPct val="140000"/>
              </a:lnSpc>
              <a:spcBef>
                <a:spcPts val="0"/>
              </a:spcBef>
              <a:spcAft>
                <a:spcPts val="0"/>
              </a:spcAft>
              <a:buClr>
                <a:srgbClr val="000099"/>
              </a:buClr>
              <a:buFont typeface="Wingdings" panose="05000000000000000000" pitchFamily="2" charset="2"/>
              <a:buChar char="v"/>
              <a:defRPr/>
            </a:pPr>
            <a:r>
              <a:rPr lang="en-US" sz="1549" dirty="0">
                <a:solidFill>
                  <a:schemeClr val="tx1"/>
                </a:solidFill>
              </a:rPr>
              <a:t>Basic Spatial Resolution (</a:t>
            </a:r>
            <a:r>
              <a:rPr lang="en-US" sz="1549" dirty="0" err="1">
                <a:solidFill>
                  <a:schemeClr val="tx1"/>
                </a:solidFill>
              </a:rPr>
              <a:t>SR</a:t>
            </a:r>
            <a:r>
              <a:rPr lang="en-US" sz="1549" baseline="-25000" dirty="0" err="1">
                <a:solidFill>
                  <a:schemeClr val="tx1"/>
                </a:solidFill>
              </a:rPr>
              <a:t>b</a:t>
            </a:r>
            <a:r>
              <a:rPr lang="en-US" sz="1549" dirty="0">
                <a:solidFill>
                  <a:schemeClr val="tx1"/>
                </a:solidFill>
              </a:rPr>
              <a:t>)</a:t>
            </a:r>
          </a:p>
          <a:p>
            <a:pPr marL="602150" lvl="1" indent="-276663">
              <a:lnSpc>
                <a:spcPct val="140000"/>
              </a:lnSpc>
              <a:spcBef>
                <a:spcPts val="0"/>
              </a:spcBef>
              <a:spcAft>
                <a:spcPts val="0"/>
              </a:spcAft>
              <a:buClr>
                <a:srgbClr val="000099"/>
              </a:buClr>
              <a:buFont typeface="Wingdings" panose="05000000000000000000" pitchFamily="2" charset="2"/>
              <a:buChar char="v"/>
              <a:defRPr/>
            </a:pPr>
            <a:r>
              <a:rPr lang="en-US" sz="1549" dirty="0">
                <a:solidFill>
                  <a:schemeClr val="tx1"/>
                </a:solidFill>
              </a:rPr>
              <a:t>Higher the SNR, CNR or smaller the </a:t>
            </a:r>
            <a:r>
              <a:rPr lang="en-US" sz="1549" dirty="0" err="1">
                <a:solidFill>
                  <a:schemeClr val="tx1"/>
                </a:solidFill>
              </a:rPr>
              <a:t>SR</a:t>
            </a:r>
            <a:r>
              <a:rPr lang="en-US" sz="1549" baseline="-25000" dirty="0" err="1">
                <a:solidFill>
                  <a:schemeClr val="tx1"/>
                </a:solidFill>
              </a:rPr>
              <a:t>b</a:t>
            </a:r>
            <a:r>
              <a:rPr lang="en-US" sz="1549" dirty="0">
                <a:solidFill>
                  <a:schemeClr val="tx1"/>
                </a:solidFill>
              </a:rPr>
              <a:t>, better the quality</a:t>
            </a:r>
          </a:p>
          <a:p>
            <a:pPr marL="602150" lvl="1" indent="-276663">
              <a:lnSpc>
                <a:spcPct val="140000"/>
              </a:lnSpc>
              <a:spcBef>
                <a:spcPts val="0"/>
              </a:spcBef>
              <a:spcAft>
                <a:spcPts val="0"/>
              </a:spcAft>
              <a:buClr>
                <a:srgbClr val="000099"/>
              </a:buClr>
              <a:buFont typeface="Wingdings" panose="05000000000000000000" pitchFamily="2" charset="2"/>
              <a:buChar char="v"/>
              <a:defRPr/>
            </a:pPr>
            <a:r>
              <a:rPr lang="en-US" sz="1549" dirty="0">
                <a:solidFill>
                  <a:schemeClr val="tx1"/>
                </a:solidFill>
              </a:rPr>
              <a:t>In film radiography (RT) these are evaluated indirectly by image quality indicators (IQI)</a:t>
            </a:r>
          </a:p>
          <a:p>
            <a:pPr marL="602150" lvl="1" indent="-276663">
              <a:lnSpc>
                <a:spcPct val="140000"/>
              </a:lnSpc>
              <a:spcBef>
                <a:spcPts val="0"/>
              </a:spcBef>
              <a:spcAft>
                <a:spcPts val="0"/>
              </a:spcAft>
              <a:buClr>
                <a:srgbClr val="000099"/>
              </a:buClr>
              <a:buFont typeface="Wingdings" panose="05000000000000000000" pitchFamily="2" charset="2"/>
              <a:buChar char="v"/>
              <a:defRPr/>
            </a:pPr>
            <a:r>
              <a:rPr lang="en-US" sz="1549" dirty="0">
                <a:solidFill>
                  <a:schemeClr val="tx1"/>
                </a:solidFill>
              </a:rPr>
              <a:t>No direct relationship between radiographic sensitivity and flaw size</a:t>
            </a:r>
          </a:p>
        </p:txBody>
      </p:sp>
      <p:pic>
        <p:nvPicPr>
          <p:cNvPr id="5" name="Picture 2" descr="F:\RHYTHM PRACTICE\Phantom with Filter (Single Layer)\Signal to Noise Rattio\SNR Beneath T Beam Flash Filter V2B.jpg"/>
          <p:cNvPicPr>
            <a:picLocks noChangeAspect="1" noChangeArrowheads="1"/>
          </p:cNvPicPr>
          <p:nvPr/>
        </p:nvPicPr>
        <p:blipFill rotWithShape="1">
          <a:blip r:embed="rId3">
            <a:extLst>
              <a:ext uri="{28A0092B-C50C-407E-A947-70E740481C1C}">
                <a14:useLocalDpi xmlns:a14="http://schemas.microsoft.com/office/drawing/2010/main" val="0"/>
              </a:ext>
            </a:extLst>
          </a:blip>
          <a:srcRect l="3851" t="4097" r="9357" b="8020"/>
          <a:stretch/>
        </p:blipFill>
        <p:spPr bwMode="auto">
          <a:xfrm>
            <a:off x="6788521" y="1127091"/>
            <a:ext cx="2198962" cy="1750112"/>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bwMode="auto">
          <a:xfrm>
            <a:off x="6913530" y="2812213"/>
            <a:ext cx="2038078" cy="338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2" tIns="34286" rIns="68572" bIns="34286" numCol="1" anchor="t" anchorCtr="0" compatLnSpc="1">
            <a:prstTxWarp prst="textNoShape">
              <a:avLst/>
            </a:prstTxWarp>
          </a:bodyPr>
          <a:lstStyle>
            <a:lvl1pPr marL="227013" indent="-227013" algn="l" rtl="0" eaLnBrk="0" fontAlgn="base" hangingPunct="0">
              <a:spcBef>
                <a:spcPts val="600"/>
              </a:spcBef>
              <a:spcAft>
                <a:spcPct val="0"/>
              </a:spcAft>
              <a:buFont typeface="Arial" charset="0"/>
              <a:buChar char="•"/>
              <a:defRPr sz="2400" kern="1200">
                <a:solidFill>
                  <a:schemeClr val="tx1"/>
                </a:solidFill>
                <a:latin typeface="Arial" pitchFamily="34" charset="0"/>
                <a:ea typeface="+mn-ea"/>
                <a:cs typeface="Arial" pitchFamily="34" charset="0"/>
              </a:defRPr>
            </a:lvl1pPr>
            <a:lvl2pPr marL="461963" indent="-23495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2pPr>
            <a:lvl3pPr marL="687388" indent="-225425"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914400" indent="-227013"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1141413" indent="-227013"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41198" lvl="2" indent="0" algn="ctr">
              <a:lnSpc>
                <a:spcPct val="125000"/>
              </a:lnSpc>
              <a:buNone/>
              <a:defRPr/>
            </a:pPr>
            <a:r>
              <a:rPr lang="en-US" sz="1355" b="1" dirty="0">
                <a:solidFill>
                  <a:srgbClr val="0000FF"/>
                </a:solidFill>
              </a:rPr>
              <a:t>SNR 226.273</a:t>
            </a:r>
          </a:p>
        </p:txBody>
      </p:sp>
      <p:sp>
        <p:nvSpPr>
          <p:cNvPr id="8" name="Content Placeholder 2"/>
          <p:cNvSpPr txBox="1">
            <a:spLocks/>
          </p:cNvSpPr>
          <p:nvPr/>
        </p:nvSpPr>
        <p:spPr bwMode="auto">
          <a:xfrm>
            <a:off x="7030188" y="4508544"/>
            <a:ext cx="1955037" cy="263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2" tIns="34286" rIns="68572" bIns="34286" numCol="1" anchor="ctr" anchorCtr="0" compatLnSpc="1">
            <a:prstTxWarp prst="textNoShape">
              <a:avLst/>
            </a:prstTxWarp>
          </a:bodyPr>
          <a:lstStyle>
            <a:lvl1pPr marL="227013" indent="-227013" algn="l" rtl="0" eaLnBrk="0" fontAlgn="base" hangingPunct="0">
              <a:spcBef>
                <a:spcPts val="600"/>
              </a:spcBef>
              <a:spcAft>
                <a:spcPct val="0"/>
              </a:spcAft>
              <a:buFont typeface="Arial" charset="0"/>
              <a:buChar char="•"/>
              <a:defRPr sz="2400" kern="1200">
                <a:solidFill>
                  <a:schemeClr val="tx1"/>
                </a:solidFill>
                <a:latin typeface="Arial" pitchFamily="34" charset="0"/>
                <a:ea typeface="+mn-ea"/>
                <a:cs typeface="Arial" pitchFamily="34" charset="0"/>
              </a:defRPr>
            </a:lvl1pPr>
            <a:lvl2pPr marL="461963" indent="-23495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2pPr>
            <a:lvl3pPr marL="687388" indent="-225425"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914400" indent="-227013"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1141413" indent="-227013"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41198" lvl="2" indent="0" algn="ctr">
              <a:lnSpc>
                <a:spcPct val="125000"/>
              </a:lnSpc>
              <a:buNone/>
              <a:defRPr/>
            </a:pPr>
            <a:r>
              <a:rPr lang="en-US" sz="1355" b="1" dirty="0">
                <a:solidFill>
                  <a:srgbClr val="0000FF"/>
                </a:solidFill>
              </a:rPr>
              <a:t>(CNR) &lt; 2</a:t>
            </a:r>
          </a:p>
        </p:txBody>
      </p:sp>
      <p:pic>
        <p:nvPicPr>
          <p:cNvPr id="9" name="Picture 8"/>
          <p:cNvPicPr/>
          <p:nvPr/>
        </p:nvPicPr>
        <p:blipFill>
          <a:blip r:embed="rId4"/>
          <a:stretch>
            <a:fillRect/>
          </a:stretch>
        </p:blipFill>
        <p:spPr>
          <a:xfrm>
            <a:off x="6788521" y="3220550"/>
            <a:ext cx="2196704" cy="1287994"/>
          </a:xfrm>
          <a:prstGeom prst="rect">
            <a:avLst/>
          </a:prstGeom>
        </p:spPr>
      </p:pic>
      <p:pic>
        <p:nvPicPr>
          <p:cNvPr id="10" name="Picture 9"/>
          <p:cNvPicPr/>
          <p:nvPr/>
        </p:nvPicPr>
        <p:blipFill rotWithShape="1">
          <a:blip r:embed="rId5"/>
          <a:srcRect t="3413" b="7872"/>
          <a:stretch/>
        </p:blipFill>
        <p:spPr bwMode="auto">
          <a:xfrm>
            <a:off x="366825" y="3991135"/>
            <a:ext cx="5201137" cy="1034818"/>
          </a:xfrm>
          <a:prstGeom prst="rect">
            <a:avLst/>
          </a:prstGeom>
          <a:ln>
            <a:noFill/>
          </a:ln>
          <a:extLst>
            <a:ext uri="{53640926-AAD7-44D8-BBD7-CCE9431645EC}">
              <a14:shadowObscured xmlns:a14="http://schemas.microsoft.com/office/drawing/2010/main"/>
            </a:ext>
          </a:extLst>
        </p:spPr>
      </p:pic>
      <p:sp>
        <p:nvSpPr>
          <p:cNvPr id="11" name="Content Placeholder 2"/>
          <p:cNvSpPr txBox="1">
            <a:spLocks/>
          </p:cNvSpPr>
          <p:nvPr/>
        </p:nvSpPr>
        <p:spPr bwMode="auto">
          <a:xfrm>
            <a:off x="5360080" y="4335592"/>
            <a:ext cx="1032850" cy="340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2" tIns="34286" rIns="68572" bIns="34286" numCol="1" anchor="t" anchorCtr="0" compatLnSpc="1">
            <a:prstTxWarp prst="textNoShape">
              <a:avLst/>
            </a:prstTxWarp>
          </a:bodyPr>
          <a:lstStyle>
            <a:lvl1pPr marL="227013" indent="-227013" algn="l" rtl="0" eaLnBrk="0" fontAlgn="base" hangingPunct="0">
              <a:spcBef>
                <a:spcPts val="600"/>
              </a:spcBef>
              <a:spcAft>
                <a:spcPct val="0"/>
              </a:spcAft>
              <a:buFont typeface="Arial" charset="0"/>
              <a:buChar char="•"/>
              <a:defRPr sz="2400" kern="1200">
                <a:solidFill>
                  <a:schemeClr val="tx1"/>
                </a:solidFill>
                <a:latin typeface="Arial" pitchFamily="34" charset="0"/>
                <a:ea typeface="+mn-ea"/>
                <a:cs typeface="Arial" pitchFamily="34" charset="0"/>
              </a:defRPr>
            </a:lvl1pPr>
            <a:lvl2pPr marL="461963" indent="-23495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2pPr>
            <a:lvl3pPr marL="687388" indent="-225425"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914400" indent="-227013"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1141413" indent="-227013"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41198" lvl="2" indent="0">
              <a:lnSpc>
                <a:spcPct val="125000"/>
              </a:lnSpc>
              <a:buNone/>
              <a:defRPr/>
            </a:pPr>
            <a:r>
              <a:rPr lang="en-US" sz="1743" b="1" dirty="0">
                <a:solidFill>
                  <a:srgbClr val="0000FF"/>
                </a:solidFill>
              </a:rPr>
              <a:t>(</a:t>
            </a:r>
            <a:r>
              <a:rPr lang="en-US" sz="1743" b="1" dirty="0" err="1">
                <a:solidFill>
                  <a:srgbClr val="0000FF"/>
                </a:solidFill>
              </a:rPr>
              <a:t>SR</a:t>
            </a:r>
            <a:r>
              <a:rPr lang="en-US" sz="1743" b="1" baseline="-25000" dirty="0" err="1">
                <a:solidFill>
                  <a:srgbClr val="0000FF"/>
                </a:solidFill>
              </a:rPr>
              <a:t>b</a:t>
            </a:r>
            <a:r>
              <a:rPr lang="en-US" sz="1743" b="1" dirty="0">
                <a:solidFill>
                  <a:srgbClr val="0000FF"/>
                </a:solidFill>
              </a:rPr>
              <a:t>)</a:t>
            </a:r>
          </a:p>
        </p:txBody>
      </p:sp>
    </p:spTree>
    <p:extLst>
      <p:ext uri="{BB962C8B-B14F-4D97-AF65-F5344CB8AC3E}">
        <p14:creationId xmlns:p14="http://schemas.microsoft.com/office/powerpoint/2010/main" val="366717626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nchor="ctr">
            <a:normAutofit/>
          </a:bodyPr>
          <a:lstStyle/>
          <a:p>
            <a:r>
              <a:rPr lang="en-US" dirty="0"/>
              <a:t>Contrast in CR</a:t>
            </a:r>
          </a:p>
        </p:txBody>
      </p:sp>
      <p:sp>
        <p:nvSpPr>
          <p:cNvPr id="2" name="Content Placeholder 1"/>
          <p:cNvSpPr>
            <a:spLocks noGrp="1"/>
          </p:cNvSpPr>
          <p:nvPr>
            <p:ph type="body" sz="quarter" idx="12"/>
          </p:nvPr>
        </p:nvSpPr>
        <p:spPr>
          <a:xfrm>
            <a:off x="329938" y="1196041"/>
            <a:ext cx="8594786" cy="2973388"/>
          </a:xfrm>
        </p:spPr>
        <p:txBody>
          <a:bodyPr>
            <a:normAutofit lnSpcReduction="10000"/>
          </a:bodyPr>
          <a:lstStyle/>
          <a:p>
            <a:pPr>
              <a:buClr>
                <a:srgbClr val="0000FF"/>
              </a:buClr>
              <a:buFont typeface="Wingdings" panose="05000000000000000000" pitchFamily="2" charset="2"/>
              <a:buChar char="q"/>
            </a:pPr>
            <a:r>
              <a:rPr lang="en-US" sz="1840" dirty="0"/>
              <a:t> </a:t>
            </a:r>
            <a:r>
              <a:rPr lang="en-US" sz="1743" dirty="0">
                <a:solidFill>
                  <a:schemeClr val="tx1"/>
                </a:solidFill>
              </a:rPr>
              <a:t>In general CR has better “</a:t>
            </a:r>
            <a:r>
              <a:rPr lang="en-US" sz="1743" u="sng" dirty="0">
                <a:solidFill>
                  <a:schemeClr val="tx1"/>
                </a:solidFill>
              </a:rPr>
              <a:t>latitude</a:t>
            </a:r>
            <a:r>
              <a:rPr lang="en-US" sz="1743" dirty="0">
                <a:solidFill>
                  <a:schemeClr val="tx1"/>
                </a:solidFill>
              </a:rPr>
              <a:t>” than film</a:t>
            </a:r>
          </a:p>
          <a:p>
            <a:pPr>
              <a:buClr>
                <a:srgbClr val="0000FF"/>
              </a:buClr>
              <a:buFont typeface="Wingdings" panose="05000000000000000000" pitchFamily="2" charset="2"/>
              <a:buChar char="q"/>
            </a:pPr>
            <a:r>
              <a:rPr lang="en-US" sz="1743" dirty="0">
                <a:solidFill>
                  <a:schemeClr val="tx1"/>
                </a:solidFill>
              </a:rPr>
              <a:t> CR can cover a wide range of thicknesses/densities in a single exposure</a:t>
            </a:r>
          </a:p>
          <a:p>
            <a:pPr lvl="2"/>
            <a:endParaRPr lang="en-US" sz="1350" dirty="0"/>
          </a:p>
          <a:p>
            <a:pPr lvl="2"/>
            <a:endParaRPr lang="en-US" sz="1350" dirty="0"/>
          </a:p>
          <a:p>
            <a:pPr lvl="2"/>
            <a:endParaRPr lang="en-US" sz="1350" dirty="0"/>
          </a:p>
          <a:p>
            <a:pPr marL="799707" lvl="2" indent="0">
              <a:buNone/>
            </a:pPr>
            <a:endParaRPr lang="en-US" sz="1350" dirty="0"/>
          </a:p>
          <a:p>
            <a:pPr>
              <a:buClr>
                <a:srgbClr val="0000FF"/>
              </a:buClr>
              <a:buFont typeface="Wingdings" panose="05000000000000000000" pitchFamily="2" charset="2"/>
              <a:buChar char="q"/>
            </a:pPr>
            <a:r>
              <a:rPr lang="en-US" sz="1694" dirty="0"/>
              <a:t> </a:t>
            </a:r>
            <a:r>
              <a:rPr lang="en-US" sz="1743" dirty="0">
                <a:solidFill>
                  <a:schemeClr val="tx1"/>
                </a:solidFill>
              </a:rPr>
              <a:t>CR has better </a:t>
            </a:r>
            <a:r>
              <a:rPr lang="en-US" sz="1743" u="sng" dirty="0">
                <a:solidFill>
                  <a:schemeClr val="tx1"/>
                </a:solidFill>
              </a:rPr>
              <a:t>contrast sensitivity</a:t>
            </a:r>
            <a:r>
              <a:rPr lang="en-US" sz="1743" dirty="0">
                <a:solidFill>
                  <a:schemeClr val="tx1"/>
                </a:solidFill>
              </a:rPr>
              <a:t> (CS)</a:t>
            </a:r>
            <a:endParaRPr lang="en-US" sz="1743" u="sng" dirty="0">
              <a:solidFill>
                <a:schemeClr val="tx1"/>
              </a:solidFill>
            </a:endParaRPr>
          </a:p>
          <a:p>
            <a:pPr lvl="1"/>
            <a:r>
              <a:rPr lang="en-US" dirty="0"/>
              <a:t>i.e. </a:t>
            </a:r>
            <a:r>
              <a:rPr lang="en-US" dirty="0">
                <a:solidFill>
                  <a:schemeClr val="tx1"/>
                </a:solidFill>
              </a:rPr>
              <a:t>Capability to “window/level” to visualize a contrast step</a:t>
            </a:r>
          </a:p>
        </p:txBody>
      </p:sp>
      <p:pic>
        <p:nvPicPr>
          <p:cNvPr id="29" name="Picture 7"/>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45753" t="18422" r="43403" b="23821"/>
          <a:stretch/>
        </p:blipFill>
        <p:spPr bwMode="auto">
          <a:xfrm rot="5400000">
            <a:off x="2139293" y="2728041"/>
            <a:ext cx="674365" cy="3689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p:nvPr/>
        </p:nvGrpSpPr>
        <p:grpSpPr>
          <a:xfrm>
            <a:off x="1298322" y="2160159"/>
            <a:ext cx="3153545" cy="1008235"/>
            <a:chOff x="1926560" y="2796985"/>
            <a:chExt cx="4560667" cy="1351519"/>
          </a:xfrm>
        </p:grpSpPr>
        <p:sp>
          <p:nvSpPr>
            <p:cNvPr id="13" name="Rectangle 12"/>
            <p:cNvSpPr/>
            <p:nvPr/>
          </p:nvSpPr>
          <p:spPr>
            <a:xfrm>
              <a:off x="1926560" y="2796988"/>
              <a:ext cx="508572" cy="1243177"/>
            </a:xfrm>
            <a:prstGeom prst="rect">
              <a:avLst/>
            </a:prstGeom>
            <a:solidFill>
              <a:srgbClr val="F8F8F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75"/>
            </a:p>
          </p:txBody>
        </p:sp>
        <p:sp>
          <p:nvSpPr>
            <p:cNvPr id="14" name="Rectangle 13"/>
            <p:cNvSpPr/>
            <p:nvPr/>
          </p:nvSpPr>
          <p:spPr>
            <a:xfrm>
              <a:off x="2418651" y="2796988"/>
              <a:ext cx="508572" cy="1243177"/>
            </a:xfrm>
            <a:prstGeom prst="rect">
              <a:avLst/>
            </a:prstGeom>
            <a:solidFill>
              <a:srgbClr val="EAEAE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75"/>
            </a:p>
          </p:txBody>
        </p:sp>
        <p:sp>
          <p:nvSpPr>
            <p:cNvPr id="15" name="Rectangle 14"/>
            <p:cNvSpPr/>
            <p:nvPr/>
          </p:nvSpPr>
          <p:spPr>
            <a:xfrm>
              <a:off x="2927222" y="2796988"/>
              <a:ext cx="508572" cy="1243177"/>
            </a:xfrm>
            <a:prstGeom prst="rect">
              <a:avLst/>
            </a:prstGeom>
            <a:solidFill>
              <a:srgbClr val="DDDDD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75"/>
            </a:p>
          </p:txBody>
        </p:sp>
        <p:sp>
          <p:nvSpPr>
            <p:cNvPr id="16" name="Rectangle 15"/>
            <p:cNvSpPr/>
            <p:nvPr/>
          </p:nvSpPr>
          <p:spPr>
            <a:xfrm>
              <a:off x="3435794" y="2796985"/>
              <a:ext cx="508572" cy="1247889"/>
            </a:xfrm>
            <a:prstGeom prst="rect">
              <a:avLst/>
            </a:prstGeom>
            <a:solidFill>
              <a:srgbClr val="C0C0C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75"/>
            </a:p>
          </p:txBody>
        </p:sp>
        <p:sp>
          <p:nvSpPr>
            <p:cNvPr id="17" name="Rectangle 16"/>
            <p:cNvSpPr/>
            <p:nvPr/>
          </p:nvSpPr>
          <p:spPr>
            <a:xfrm>
              <a:off x="3944366" y="2796985"/>
              <a:ext cx="508572" cy="1247889"/>
            </a:xfrm>
            <a:prstGeom prst="rect">
              <a:avLst/>
            </a:prstGeom>
            <a:solidFill>
              <a:srgbClr val="B2B2B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75"/>
            </a:p>
          </p:txBody>
        </p:sp>
        <p:sp>
          <p:nvSpPr>
            <p:cNvPr id="18" name="Rectangle 17"/>
            <p:cNvSpPr/>
            <p:nvPr/>
          </p:nvSpPr>
          <p:spPr>
            <a:xfrm>
              <a:off x="4452939" y="2796986"/>
              <a:ext cx="508572" cy="1243177"/>
            </a:xfrm>
            <a:prstGeom prst="rect">
              <a:avLst/>
            </a:prstGeom>
            <a:solidFill>
              <a:srgbClr val="96969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75"/>
            </a:p>
          </p:txBody>
        </p:sp>
        <p:sp>
          <p:nvSpPr>
            <p:cNvPr id="19" name="Rectangle 18"/>
            <p:cNvSpPr/>
            <p:nvPr/>
          </p:nvSpPr>
          <p:spPr>
            <a:xfrm>
              <a:off x="4961511" y="2796988"/>
              <a:ext cx="508572" cy="1243177"/>
            </a:xfrm>
            <a:prstGeom prst="rect">
              <a:avLst/>
            </a:prstGeom>
            <a:solidFill>
              <a:srgbClr val="80808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75"/>
            </a:p>
          </p:txBody>
        </p:sp>
        <p:sp>
          <p:nvSpPr>
            <p:cNvPr id="20" name="Rectangle 19"/>
            <p:cNvSpPr/>
            <p:nvPr/>
          </p:nvSpPr>
          <p:spPr>
            <a:xfrm>
              <a:off x="5470083" y="2796985"/>
              <a:ext cx="508572" cy="1247889"/>
            </a:xfrm>
            <a:prstGeom prst="rect">
              <a:avLst/>
            </a:prstGeom>
            <a:solidFill>
              <a:srgbClr val="4D4D4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75"/>
            </a:p>
          </p:txBody>
        </p:sp>
        <p:sp>
          <p:nvSpPr>
            <p:cNvPr id="21" name="Rectangle 20"/>
            <p:cNvSpPr/>
            <p:nvPr/>
          </p:nvSpPr>
          <p:spPr>
            <a:xfrm>
              <a:off x="5978655" y="2796985"/>
              <a:ext cx="508572" cy="1243177"/>
            </a:xfrm>
            <a:prstGeom prst="rect">
              <a:avLst/>
            </a:prstGeom>
            <a:solidFill>
              <a:srgbClr val="3333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75"/>
            </a:p>
          </p:txBody>
        </p:sp>
        <p:cxnSp>
          <p:nvCxnSpPr>
            <p:cNvPr id="31" name="Straight Arrow Connector 30"/>
            <p:cNvCxnSpPr/>
            <p:nvPr/>
          </p:nvCxnSpPr>
          <p:spPr>
            <a:xfrm flipV="1">
              <a:off x="2180846" y="3808208"/>
              <a:ext cx="4117616" cy="21514"/>
            </a:xfrm>
            <a:prstGeom prst="straightConnector1">
              <a:avLst/>
            </a:prstGeom>
            <a:ln>
              <a:solidFill>
                <a:srgbClr val="00B05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3181508" y="3236264"/>
              <a:ext cx="2034289" cy="0"/>
            </a:xfrm>
            <a:prstGeom prst="straightConnector1">
              <a:avLst/>
            </a:prstGeom>
            <a:ln>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3937576" y="3514181"/>
              <a:ext cx="930089" cy="634323"/>
            </a:xfrm>
            <a:prstGeom prst="rect">
              <a:avLst/>
            </a:prstGeom>
            <a:noFill/>
          </p:spPr>
          <p:txBody>
            <a:bodyPr wrap="none" rtlCol="0">
              <a:spAutoFit/>
            </a:bodyPr>
            <a:lstStyle/>
            <a:p>
              <a:r>
                <a:rPr lang="en-US" sz="2475" dirty="0">
                  <a:solidFill>
                    <a:srgbClr val="00B050"/>
                  </a:solidFill>
                  <a:latin typeface="Arial" pitchFamily="34" charset="0"/>
                  <a:cs typeface="Arial" pitchFamily="34" charset="0"/>
                </a:rPr>
                <a:t>CR</a:t>
              </a:r>
            </a:p>
          </p:txBody>
        </p:sp>
        <p:sp>
          <p:nvSpPr>
            <p:cNvPr id="36" name="TextBox 35"/>
            <p:cNvSpPr txBox="1"/>
            <p:nvPr/>
          </p:nvSpPr>
          <p:spPr>
            <a:xfrm>
              <a:off x="3931719" y="2931479"/>
              <a:ext cx="981091" cy="634323"/>
            </a:xfrm>
            <a:prstGeom prst="rect">
              <a:avLst/>
            </a:prstGeom>
            <a:noFill/>
          </p:spPr>
          <p:txBody>
            <a:bodyPr wrap="none" rtlCol="0">
              <a:spAutoFit/>
            </a:bodyPr>
            <a:lstStyle/>
            <a:p>
              <a:r>
                <a:rPr lang="en-US" sz="2475" dirty="0">
                  <a:solidFill>
                    <a:srgbClr val="FF0000"/>
                  </a:solidFill>
                  <a:latin typeface="Arial" pitchFamily="34" charset="0"/>
                  <a:cs typeface="Arial" pitchFamily="34" charset="0"/>
                </a:rPr>
                <a:t>film</a:t>
              </a:r>
            </a:p>
          </p:txBody>
        </p:sp>
      </p:grpSp>
      <p:sp>
        <p:nvSpPr>
          <p:cNvPr id="4" name="TextBox 3"/>
          <p:cNvSpPr txBox="1"/>
          <p:nvPr/>
        </p:nvSpPr>
        <p:spPr>
          <a:xfrm>
            <a:off x="826501" y="4930951"/>
            <a:ext cx="380232" cy="253916"/>
          </a:xfrm>
          <a:prstGeom prst="rect">
            <a:avLst/>
          </a:prstGeom>
          <a:noFill/>
        </p:spPr>
        <p:txBody>
          <a:bodyPr wrap="none" rtlCol="0">
            <a:spAutoFit/>
          </a:bodyPr>
          <a:lstStyle/>
          <a:p>
            <a:r>
              <a:rPr lang="en-US" sz="1050" b="1" dirty="0">
                <a:latin typeface="Arial" pitchFamily="34" charset="0"/>
                <a:cs typeface="Arial" pitchFamily="34" charset="0"/>
              </a:rPr>
              <a:t>1%</a:t>
            </a:r>
          </a:p>
        </p:txBody>
      </p:sp>
      <p:sp>
        <p:nvSpPr>
          <p:cNvPr id="22" name="TextBox 21"/>
          <p:cNvSpPr txBox="1"/>
          <p:nvPr/>
        </p:nvSpPr>
        <p:spPr>
          <a:xfrm>
            <a:off x="1817255" y="4930951"/>
            <a:ext cx="380232" cy="253916"/>
          </a:xfrm>
          <a:prstGeom prst="rect">
            <a:avLst/>
          </a:prstGeom>
          <a:noFill/>
        </p:spPr>
        <p:txBody>
          <a:bodyPr wrap="none" rtlCol="0">
            <a:spAutoFit/>
          </a:bodyPr>
          <a:lstStyle/>
          <a:p>
            <a:r>
              <a:rPr lang="en-US" sz="1050" b="1" dirty="0">
                <a:latin typeface="Arial" pitchFamily="34" charset="0"/>
                <a:cs typeface="Arial" pitchFamily="34" charset="0"/>
              </a:rPr>
              <a:t>2%</a:t>
            </a:r>
          </a:p>
        </p:txBody>
      </p:sp>
      <p:sp>
        <p:nvSpPr>
          <p:cNvPr id="23" name="TextBox 22"/>
          <p:cNvSpPr txBox="1"/>
          <p:nvPr/>
        </p:nvSpPr>
        <p:spPr>
          <a:xfrm>
            <a:off x="2746633" y="4910540"/>
            <a:ext cx="380232" cy="253916"/>
          </a:xfrm>
          <a:prstGeom prst="rect">
            <a:avLst/>
          </a:prstGeom>
          <a:noFill/>
        </p:spPr>
        <p:txBody>
          <a:bodyPr wrap="none" rtlCol="0">
            <a:spAutoFit/>
          </a:bodyPr>
          <a:lstStyle/>
          <a:p>
            <a:r>
              <a:rPr lang="en-US" sz="1050" b="1" dirty="0">
                <a:latin typeface="Arial" pitchFamily="34" charset="0"/>
                <a:cs typeface="Arial" pitchFamily="34" charset="0"/>
              </a:rPr>
              <a:t>3%</a:t>
            </a:r>
          </a:p>
        </p:txBody>
      </p:sp>
      <p:sp>
        <p:nvSpPr>
          <p:cNvPr id="24" name="TextBox 23"/>
          <p:cNvSpPr txBox="1"/>
          <p:nvPr/>
        </p:nvSpPr>
        <p:spPr>
          <a:xfrm>
            <a:off x="3768552" y="4913956"/>
            <a:ext cx="380232" cy="253916"/>
          </a:xfrm>
          <a:prstGeom prst="rect">
            <a:avLst/>
          </a:prstGeom>
          <a:noFill/>
        </p:spPr>
        <p:txBody>
          <a:bodyPr wrap="none" rtlCol="0">
            <a:spAutoFit/>
          </a:bodyPr>
          <a:lstStyle/>
          <a:p>
            <a:r>
              <a:rPr lang="en-US" sz="1050" b="1" dirty="0">
                <a:latin typeface="Arial" pitchFamily="34" charset="0"/>
                <a:cs typeface="Arial" pitchFamily="34" charset="0"/>
              </a:rPr>
              <a:t>4%</a:t>
            </a:r>
          </a:p>
        </p:txBody>
      </p:sp>
      <p:grpSp>
        <p:nvGrpSpPr>
          <p:cNvPr id="26" name="Group 25"/>
          <p:cNvGrpSpPr/>
          <p:nvPr/>
        </p:nvGrpSpPr>
        <p:grpSpPr>
          <a:xfrm>
            <a:off x="5604850" y="2055325"/>
            <a:ext cx="2985826" cy="2116591"/>
            <a:chOff x="33138" y="1504932"/>
            <a:chExt cx="8770286" cy="5262123"/>
          </a:xfrm>
        </p:grpSpPr>
        <p:sp>
          <p:nvSpPr>
            <p:cNvPr id="27" name="TextBox 26"/>
            <p:cNvSpPr txBox="1"/>
            <p:nvPr/>
          </p:nvSpPr>
          <p:spPr>
            <a:xfrm>
              <a:off x="618734" y="2112592"/>
              <a:ext cx="8184690" cy="1836416"/>
            </a:xfrm>
            <a:prstGeom prst="rect">
              <a:avLst/>
            </a:prstGeom>
            <a:noFill/>
          </p:spPr>
          <p:txBody>
            <a:bodyPr wrap="square" rtlCol="0">
              <a:spAutoFit/>
            </a:bodyPr>
            <a:lstStyle/>
            <a:p>
              <a:pPr algn="ctr"/>
              <a:r>
                <a:rPr lang="en-US" sz="2100" i="1" dirty="0">
                  <a:solidFill>
                    <a:schemeClr val="bg1"/>
                  </a:solidFill>
                  <a:latin typeface="Arial"/>
                  <a:cs typeface="Arial"/>
                </a:rPr>
                <a:t>Section 1 – The Image Plate</a:t>
              </a:r>
            </a:p>
          </p:txBody>
        </p:sp>
        <p:sp>
          <p:nvSpPr>
            <p:cNvPr id="28" name="Freeform 27"/>
            <p:cNvSpPr/>
            <p:nvPr/>
          </p:nvSpPr>
          <p:spPr>
            <a:xfrm>
              <a:off x="2366020" y="2339630"/>
              <a:ext cx="4713506" cy="3600472"/>
            </a:xfrm>
            <a:custGeom>
              <a:avLst/>
              <a:gdLst>
                <a:gd name="connsiteX0" fmla="*/ 6596743 w 6596743"/>
                <a:gd name="connsiteY0" fmla="*/ 0 h 3461658"/>
                <a:gd name="connsiteX1" fmla="*/ 3971109 w 6596743"/>
                <a:gd name="connsiteY1" fmla="*/ 744583 h 3461658"/>
                <a:gd name="connsiteX2" fmla="*/ 2586446 w 6596743"/>
                <a:gd name="connsiteY2" fmla="*/ 2978332 h 3461658"/>
                <a:gd name="connsiteX3" fmla="*/ 0 w 6596743"/>
                <a:gd name="connsiteY3" fmla="*/ 3461658 h 3461658"/>
              </a:gdLst>
              <a:ahLst/>
              <a:cxnLst>
                <a:cxn ang="0">
                  <a:pos x="connsiteX0" y="connsiteY0"/>
                </a:cxn>
                <a:cxn ang="0">
                  <a:pos x="connsiteX1" y="connsiteY1"/>
                </a:cxn>
                <a:cxn ang="0">
                  <a:pos x="connsiteX2" y="connsiteY2"/>
                </a:cxn>
                <a:cxn ang="0">
                  <a:pos x="connsiteX3" y="connsiteY3"/>
                </a:cxn>
              </a:cxnLst>
              <a:rect l="l" t="t" r="r" b="b"/>
              <a:pathLst>
                <a:path w="6596743" h="3461658">
                  <a:moveTo>
                    <a:pt x="6596743" y="0"/>
                  </a:moveTo>
                  <a:cubicBezTo>
                    <a:pt x="5618117" y="124097"/>
                    <a:pt x="4639492" y="248194"/>
                    <a:pt x="3971109" y="744583"/>
                  </a:cubicBezTo>
                  <a:cubicBezTo>
                    <a:pt x="3302726" y="1240972"/>
                    <a:pt x="3248297" y="2525486"/>
                    <a:pt x="2586446" y="2978332"/>
                  </a:cubicBezTo>
                  <a:cubicBezTo>
                    <a:pt x="1924595" y="3431178"/>
                    <a:pt x="320040" y="3372395"/>
                    <a:pt x="0" y="3461658"/>
                  </a:cubicBezTo>
                </a:path>
              </a:pathLst>
            </a:custGeom>
            <a:noFill/>
            <a:ln w="38100">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75" dirty="0"/>
            </a:p>
          </p:txBody>
        </p:sp>
        <p:cxnSp>
          <p:nvCxnSpPr>
            <p:cNvPr id="30" name="Straight Connector 29"/>
            <p:cNvCxnSpPr/>
            <p:nvPr/>
          </p:nvCxnSpPr>
          <p:spPr>
            <a:xfrm flipV="1">
              <a:off x="1853894" y="2339629"/>
              <a:ext cx="5633380" cy="342152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3" name="Group 25"/>
            <p:cNvGrpSpPr>
              <a:grpSpLocks/>
            </p:cNvGrpSpPr>
            <p:nvPr/>
          </p:nvGrpSpPr>
          <p:grpSpPr bwMode="auto">
            <a:xfrm>
              <a:off x="1403223" y="1847175"/>
              <a:ext cx="6461347" cy="4523071"/>
              <a:chOff x="1973885" y="1905000"/>
              <a:chExt cx="6248400" cy="4114800"/>
            </a:xfrm>
          </p:grpSpPr>
          <p:cxnSp>
            <p:nvCxnSpPr>
              <p:cNvPr id="50" name="Straight Connector 49"/>
              <p:cNvCxnSpPr/>
              <p:nvPr/>
            </p:nvCxnSpPr>
            <p:spPr>
              <a:xfrm>
                <a:off x="1981823" y="1905000"/>
                <a:ext cx="0" cy="4114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973885" y="5997575"/>
                <a:ext cx="6248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4" name="Straight Connector 33"/>
            <p:cNvCxnSpPr/>
            <p:nvPr/>
          </p:nvCxnSpPr>
          <p:spPr>
            <a:xfrm>
              <a:off x="1771954" y="2011326"/>
              <a:ext cx="0" cy="3447176"/>
            </a:xfrm>
            <a:prstGeom prst="line">
              <a:avLst/>
            </a:prstGeom>
            <a:ln w="254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5445271" y="2472998"/>
              <a:ext cx="348815" cy="1588"/>
            </a:xfrm>
            <a:prstGeom prst="line">
              <a:avLst/>
            </a:prstGeom>
            <a:ln w="254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581409" y="1975350"/>
              <a:ext cx="0" cy="586280"/>
            </a:xfrm>
            <a:prstGeom prst="line">
              <a:avLst/>
            </a:prstGeom>
            <a:ln w="2540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39" name="TextBox 14"/>
            <p:cNvSpPr txBox="1">
              <a:spLocks noChangeArrowheads="1"/>
            </p:cNvSpPr>
            <p:nvPr/>
          </p:nvSpPr>
          <p:spPr bwMode="auto">
            <a:xfrm>
              <a:off x="3597809" y="2271212"/>
              <a:ext cx="2021072" cy="459104"/>
            </a:xfrm>
            <a:prstGeom prst="rect">
              <a:avLst/>
            </a:prstGeom>
            <a:noFill/>
            <a:ln w="9525">
              <a:noFill/>
              <a:miter lim="800000"/>
              <a:headEnd/>
              <a:tailEnd/>
            </a:ln>
          </p:spPr>
          <p:txBody>
            <a:bodyPr wrap="square">
              <a:prstTxWarp prst="textNoShape">
                <a:avLst/>
              </a:prstTxWarp>
              <a:spAutoFit/>
            </a:bodyPr>
            <a:lstStyle/>
            <a:p>
              <a:r>
                <a:rPr lang="en-US" sz="600" dirty="0"/>
                <a:t>Film Latitude</a:t>
              </a:r>
            </a:p>
          </p:txBody>
        </p:sp>
        <p:cxnSp>
          <p:nvCxnSpPr>
            <p:cNvPr id="40" name="Straight Arrow Connector 39"/>
            <p:cNvCxnSpPr/>
            <p:nvPr/>
          </p:nvCxnSpPr>
          <p:spPr>
            <a:xfrm>
              <a:off x="3556330" y="2268488"/>
              <a:ext cx="1926384" cy="45493"/>
            </a:xfrm>
            <a:prstGeom prst="straightConnector1">
              <a:avLst/>
            </a:prstGeom>
            <a:ln w="158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1987047" y="2011326"/>
              <a:ext cx="5418287" cy="0"/>
            </a:xfrm>
            <a:prstGeom prst="straightConnector1">
              <a:avLst/>
            </a:prstGeom>
            <a:ln w="158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2" name="TextBox 29"/>
            <p:cNvSpPr txBox="1">
              <a:spLocks noChangeArrowheads="1"/>
            </p:cNvSpPr>
            <p:nvPr/>
          </p:nvSpPr>
          <p:spPr bwMode="auto">
            <a:xfrm>
              <a:off x="5207949" y="5149476"/>
              <a:ext cx="1694056" cy="631269"/>
            </a:xfrm>
            <a:prstGeom prst="rect">
              <a:avLst/>
            </a:prstGeom>
            <a:noFill/>
            <a:ln w="9525">
              <a:noFill/>
              <a:miter lim="800000"/>
              <a:headEnd/>
              <a:tailEnd/>
            </a:ln>
          </p:spPr>
          <p:txBody>
            <a:bodyPr wrap="square">
              <a:prstTxWarp prst="textNoShape">
                <a:avLst/>
              </a:prstTxWarp>
              <a:spAutoFit/>
            </a:bodyPr>
            <a:lstStyle/>
            <a:p>
              <a:r>
                <a:rPr lang="en-US" sz="1050" dirty="0"/>
                <a:t>Film</a:t>
              </a:r>
            </a:p>
          </p:txBody>
        </p:sp>
        <p:cxnSp>
          <p:nvCxnSpPr>
            <p:cNvPr id="43" name="Straight Arrow Connector 42"/>
            <p:cNvCxnSpPr/>
            <p:nvPr/>
          </p:nvCxnSpPr>
          <p:spPr>
            <a:xfrm flipH="1" flipV="1">
              <a:off x="4599312" y="5060562"/>
              <a:ext cx="561223" cy="17783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TextBox 23"/>
            <p:cNvSpPr txBox="1">
              <a:spLocks noChangeArrowheads="1"/>
            </p:cNvSpPr>
            <p:nvPr/>
          </p:nvSpPr>
          <p:spPr bwMode="auto">
            <a:xfrm>
              <a:off x="3415670" y="1504932"/>
              <a:ext cx="2454554" cy="459104"/>
            </a:xfrm>
            <a:prstGeom prst="rect">
              <a:avLst/>
            </a:prstGeom>
            <a:noFill/>
            <a:ln>
              <a:noFill/>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600" dirty="0"/>
                <a:t>Digital Latitude</a:t>
              </a:r>
            </a:p>
          </p:txBody>
        </p:sp>
        <p:sp>
          <p:nvSpPr>
            <p:cNvPr id="45" name="TextBox 33"/>
            <p:cNvSpPr txBox="1">
              <a:spLocks noChangeArrowheads="1"/>
            </p:cNvSpPr>
            <p:nvPr/>
          </p:nvSpPr>
          <p:spPr bwMode="auto">
            <a:xfrm>
              <a:off x="6661951" y="3485270"/>
              <a:ext cx="1267783" cy="631269"/>
            </a:xfrm>
            <a:prstGeom prst="rect">
              <a:avLst/>
            </a:prstGeom>
            <a:noFill/>
            <a:ln w="9525">
              <a:noFill/>
              <a:miter lim="800000"/>
              <a:headEnd/>
              <a:tailEnd/>
            </a:ln>
          </p:spPr>
          <p:txBody>
            <a:bodyPr wrap="square">
              <a:prstTxWarp prst="textNoShape">
                <a:avLst/>
              </a:prstTxWarp>
              <a:spAutoFit/>
            </a:bodyPr>
            <a:lstStyle/>
            <a:p>
              <a:r>
                <a:rPr lang="en-US" sz="1050" dirty="0"/>
                <a:t>CR</a:t>
              </a:r>
            </a:p>
          </p:txBody>
        </p:sp>
        <p:cxnSp>
          <p:nvCxnSpPr>
            <p:cNvPr id="46" name="Straight Arrow Connector 45"/>
            <p:cNvCxnSpPr/>
            <p:nvPr/>
          </p:nvCxnSpPr>
          <p:spPr>
            <a:xfrm flipH="1" flipV="1">
              <a:off x="6279450" y="3105668"/>
              <a:ext cx="477708" cy="412088"/>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 name="TextBox 24"/>
            <p:cNvSpPr txBox="1">
              <a:spLocks noChangeArrowheads="1"/>
            </p:cNvSpPr>
            <p:nvPr/>
          </p:nvSpPr>
          <p:spPr bwMode="auto">
            <a:xfrm flipH="1">
              <a:off x="3849154" y="6279256"/>
              <a:ext cx="1770526" cy="487799"/>
            </a:xfrm>
            <a:prstGeom prst="rect">
              <a:avLst/>
            </a:prstGeom>
            <a:noFill/>
            <a:ln w="9525">
              <a:noFill/>
              <a:miter lim="800000"/>
              <a:headEnd/>
              <a:tailEnd/>
            </a:ln>
          </p:spPr>
          <p:txBody>
            <a:bodyPr wrap="square">
              <a:prstTxWarp prst="textNoShape">
                <a:avLst/>
              </a:prstTxWarp>
              <a:spAutoFit/>
            </a:bodyPr>
            <a:lstStyle/>
            <a:p>
              <a:pPr algn="ctr"/>
              <a:r>
                <a:rPr lang="en-US" sz="675" b="1" dirty="0"/>
                <a:t>Exposure</a:t>
              </a:r>
            </a:p>
          </p:txBody>
        </p:sp>
        <p:sp>
          <p:nvSpPr>
            <p:cNvPr id="48" name="TextBox 36"/>
            <p:cNvSpPr txBox="1">
              <a:spLocks noChangeArrowheads="1"/>
            </p:cNvSpPr>
            <p:nvPr/>
          </p:nvSpPr>
          <p:spPr bwMode="auto">
            <a:xfrm flipH="1">
              <a:off x="33138" y="3485270"/>
              <a:ext cx="1370083" cy="1377312"/>
            </a:xfrm>
            <a:prstGeom prst="rect">
              <a:avLst/>
            </a:prstGeom>
            <a:noFill/>
            <a:ln w="9525">
              <a:noFill/>
              <a:miter lim="800000"/>
              <a:headEnd/>
              <a:tailEnd/>
            </a:ln>
          </p:spPr>
          <p:txBody>
            <a:bodyPr wrap="square">
              <a:prstTxWarp prst="textNoShape">
                <a:avLst/>
              </a:prstTxWarp>
              <a:spAutoFit/>
            </a:bodyPr>
            <a:lstStyle/>
            <a:p>
              <a:r>
                <a:rPr lang="en-US" sz="600" b="1" dirty="0"/>
                <a:t>Pixel value </a:t>
              </a:r>
            </a:p>
            <a:p>
              <a:r>
                <a:rPr lang="en-US" sz="600" b="1" dirty="0"/>
                <a:t>or</a:t>
              </a:r>
            </a:p>
            <a:p>
              <a:r>
                <a:rPr lang="en-US" sz="600" b="1" dirty="0"/>
                <a:t>film density</a:t>
              </a:r>
            </a:p>
          </p:txBody>
        </p:sp>
        <p:cxnSp>
          <p:nvCxnSpPr>
            <p:cNvPr id="49" name="Straight Connector 48"/>
            <p:cNvCxnSpPr/>
            <p:nvPr/>
          </p:nvCxnSpPr>
          <p:spPr>
            <a:xfrm>
              <a:off x="3556331" y="2313982"/>
              <a:ext cx="0" cy="3288148"/>
            </a:xfrm>
            <a:prstGeom prst="line">
              <a:avLst/>
            </a:prstGeom>
            <a:ln w="25400">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5804216" y="4314977"/>
            <a:ext cx="3022254" cy="449995"/>
          </a:xfrm>
          <a:prstGeom prst="rect">
            <a:avLst/>
          </a:prstGeom>
          <a:noFill/>
        </p:spPr>
        <p:txBody>
          <a:bodyPr wrap="square" rtlCol="0">
            <a:spAutoFit/>
          </a:bodyPr>
          <a:lstStyle/>
          <a:p>
            <a:r>
              <a:rPr lang="en-US" sz="1162" i="1" dirty="0"/>
              <a:t>Ref: Digital and Film Radiography Comparison - Ken </a:t>
            </a:r>
            <a:r>
              <a:rPr lang="en-US" sz="1162" i="1" dirty="0" err="1"/>
              <a:t>LaCivita</a:t>
            </a:r>
            <a:endParaRPr lang="en-US" sz="1162" i="1" dirty="0"/>
          </a:p>
        </p:txBody>
      </p:sp>
    </p:spTree>
    <p:extLst>
      <p:ext uri="{BB962C8B-B14F-4D97-AF65-F5344CB8AC3E}">
        <p14:creationId xmlns:p14="http://schemas.microsoft.com/office/powerpoint/2010/main" val="78358486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018" y="127532"/>
            <a:ext cx="8965994" cy="753439"/>
          </a:xfrm>
        </p:spPr>
        <p:txBody>
          <a:bodyPr anchor="ctr"/>
          <a:lstStyle/>
          <a:p>
            <a:r>
              <a:rPr lang="en-CA" dirty="0"/>
              <a:t>Inspection Specimen (PPE Body Armour)</a:t>
            </a:r>
            <a:endParaRPr lang="en-US" dirty="0"/>
          </a:p>
        </p:txBody>
      </p:sp>
      <p:sp>
        <p:nvSpPr>
          <p:cNvPr id="3" name="Slide Number Placeholder 2"/>
          <p:cNvSpPr>
            <a:spLocks noGrp="1"/>
          </p:cNvSpPr>
          <p:nvPr>
            <p:ph type="sldNum" sz="quarter" idx="11"/>
          </p:nvPr>
        </p:nvSpPr>
        <p:spPr/>
        <p:txBody>
          <a:bodyPr/>
          <a:lstStyle/>
          <a:p>
            <a:fld id="{77E68ECE-59D7-452D-8595-BBB947F3BD2D}" type="slidenum">
              <a:rPr lang="en-US" smtClean="0"/>
              <a:pPr/>
              <a:t>7</a:t>
            </a:fld>
            <a:endParaRPr lang="en-US" dirty="0"/>
          </a:p>
        </p:txBody>
      </p:sp>
      <p:sp>
        <p:nvSpPr>
          <p:cNvPr id="8" name="Footer Placeholder 7"/>
          <p:cNvSpPr>
            <a:spLocks noGrp="1"/>
          </p:cNvSpPr>
          <p:nvPr>
            <p:ph type="ftr" sz="quarter" idx="13"/>
          </p:nvPr>
        </p:nvSpPr>
        <p:spPr/>
        <p:txBody>
          <a:bodyPr/>
          <a:lstStyle/>
          <a:p>
            <a:r>
              <a:rPr lang="en-US" b="1" dirty="0">
                <a:solidFill>
                  <a:schemeClr val="bg1">
                    <a:lumMod val="50000"/>
                  </a:schemeClr>
                </a:solidFill>
              </a:rPr>
              <a:t>NATIONAL RESEARCH COUNCIL CANADA</a:t>
            </a:r>
          </a:p>
        </p:txBody>
      </p:sp>
      <p:pic>
        <p:nvPicPr>
          <p:cNvPr id="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019" y="1257692"/>
            <a:ext cx="2913985" cy="3509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3026005" y="1673649"/>
            <a:ext cx="6052008" cy="3046988"/>
          </a:xfrm>
          <a:prstGeom prst="rect">
            <a:avLst/>
          </a:prstGeom>
          <a:noFill/>
        </p:spPr>
        <p:txBody>
          <a:bodyPr wrap="square" rtlCol="0">
            <a:spAutoFit/>
          </a:bodyPr>
          <a:lstStyle/>
          <a:p>
            <a:pPr marL="285750" indent="-285750">
              <a:lnSpc>
                <a:spcPct val="120000"/>
              </a:lnSpc>
              <a:buFont typeface="Wingdings" panose="05000000000000000000" pitchFamily="2" charset="2"/>
              <a:buChar char="q"/>
            </a:pPr>
            <a:r>
              <a:rPr lang="en-CA" sz="2000" dirty="0"/>
              <a:t>10 inches by 12 inches in size</a:t>
            </a:r>
            <a:r>
              <a:rPr lang="en-US" sz="2000" dirty="0"/>
              <a:t>  (Approx.)</a:t>
            </a:r>
          </a:p>
          <a:p>
            <a:pPr marL="285750" indent="-285750">
              <a:lnSpc>
                <a:spcPct val="120000"/>
              </a:lnSpc>
              <a:buFont typeface="Wingdings" panose="05000000000000000000" pitchFamily="2" charset="2"/>
              <a:buChar char="q"/>
            </a:pPr>
            <a:r>
              <a:rPr lang="en-CA" sz="2000" dirty="0"/>
              <a:t>Hard front face of ceramic dimple (front face)</a:t>
            </a:r>
          </a:p>
          <a:p>
            <a:pPr marL="285750" indent="-285750">
              <a:lnSpc>
                <a:spcPct val="120000"/>
              </a:lnSpc>
              <a:buFont typeface="Wingdings" panose="05000000000000000000" pitchFamily="2" charset="2"/>
              <a:buChar char="q"/>
            </a:pPr>
            <a:r>
              <a:rPr lang="en-US" sz="2000" dirty="0"/>
              <a:t>High performance polymer composite (back face)</a:t>
            </a:r>
          </a:p>
          <a:p>
            <a:pPr marL="285750" indent="-285750">
              <a:lnSpc>
                <a:spcPct val="120000"/>
              </a:lnSpc>
              <a:buFont typeface="Wingdings" panose="05000000000000000000" pitchFamily="2" charset="2"/>
              <a:buChar char="q"/>
            </a:pPr>
            <a:r>
              <a:rPr lang="en-CA" sz="2000" dirty="0"/>
              <a:t>Sensitive material in terms of their fabrication and intellectual property, preventing to provides additional details info</a:t>
            </a:r>
          </a:p>
          <a:p>
            <a:pPr marL="285750" indent="-285750">
              <a:lnSpc>
                <a:spcPct val="120000"/>
              </a:lnSpc>
              <a:buFont typeface="Wingdings" panose="05000000000000000000" pitchFamily="2" charset="2"/>
              <a:buChar char="q"/>
            </a:pPr>
            <a:r>
              <a:rPr lang="en-CA" sz="2000" dirty="0"/>
              <a:t>Damage may formed during manufacturing and in-service operational condition </a:t>
            </a:r>
          </a:p>
        </p:txBody>
      </p:sp>
    </p:spTree>
    <p:extLst>
      <p:ext uri="{BB962C8B-B14F-4D97-AF65-F5344CB8AC3E}">
        <p14:creationId xmlns:p14="http://schemas.microsoft.com/office/powerpoint/2010/main" val="253833834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898" y="135477"/>
            <a:ext cx="8184969" cy="753439"/>
          </a:xfrm>
        </p:spPr>
        <p:txBody>
          <a:bodyPr anchor="ctr"/>
          <a:lstStyle/>
          <a:p>
            <a:r>
              <a:rPr lang="en-US" dirty="0"/>
              <a:t>Specimen Setup</a:t>
            </a:r>
          </a:p>
        </p:txBody>
      </p:sp>
      <p:sp>
        <p:nvSpPr>
          <p:cNvPr id="3" name="Slide Number Placeholder 2"/>
          <p:cNvSpPr>
            <a:spLocks noGrp="1"/>
          </p:cNvSpPr>
          <p:nvPr>
            <p:ph type="sldNum" sz="quarter" idx="11"/>
          </p:nvPr>
        </p:nvSpPr>
        <p:spPr/>
        <p:txBody>
          <a:bodyPr/>
          <a:lstStyle/>
          <a:p>
            <a:fld id="{77E68ECE-59D7-452D-8595-BBB947F3BD2D}" type="slidenum">
              <a:rPr lang="en-US" smtClean="0"/>
              <a:pPr/>
              <a:t>8</a:t>
            </a:fld>
            <a:endParaRPr lang="en-US" dirty="0"/>
          </a:p>
        </p:txBody>
      </p:sp>
      <p:sp>
        <p:nvSpPr>
          <p:cNvPr id="4" name="Footer Placeholder 3"/>
          <p:cNvSpPr>
            <a:spLocks noGrp="1"/>
          </p:cNvSpPr>
          <p:nvPr>
            <p:ph type="ftr" sz="quarter" idx="14"/>
          </p:nvPr>
        </p:nvSpPr>
        <p:spPr/>
        <p:txBody>
          <a:bodyPr/>
          <a:lstStyle/>
          <a:p>
            <a:r>
              <a:rPr lang="en-US" b="1">
                <a:solidFill>
                  <a:schemeClr val="bg1">
                    <a:lumMod val="50000"/>
                  </a:schemeClr>
                </a:solidFill>
              </a:rPr>
              <a:t>NATIONAL RESEARCH COUNCIL CANADA</a:t>
            </a:r>
            <a:endParaRPr lang="en-US" b="1" dirty="0">
              <a:solidFill>
                <a:schemeClr val="bg1">
                  <a:lumMod val="50000"/>
                </a:schemeClr>
              </a:solidFill>
            </a:endParaRPr>
          </a:p>
        </p:txBody>
      </p:sp>
      <p:pic>
        <p:nvPicPr>
          <p:cNvPr id="10" name="Picture 9"/>
          <p:cNvPicPr/>
          <p:nvPr/>
        </p:nvPicPr>
        <p:blipFill rotWithShape="1">
          <a:blip r:embed="rId3" cstate="print">
            <a:extLst>
              <a:ext uri="{28A0092B-C50C-407E-A947-70E740481C1C}">
                <a14:useLocalDpi xmlns:a14="http://schemas.microsoft.com/office/drawing/2010/main" val="0"/>
              </a:ext>
            </a:extLst>
          </a:blip>
          <a:srcRect t="1006" b="2122"/>
          <a:stretch/>
        </p:blipFill>
        <p:spPr bwMode="auto">
          <a:xfrm>
            <a:off x="1572280" y="1163243"/>
            <a:ext cx="6135105" cy="360402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9225026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898" y="135477"/>
            <a:ext cx="8184969" cy="753439"/>
          </a:xfrm>
        </p:spPr>
        <p:txBody>
          <a:bodyPr anchor="ctr"/>
          <a:lstStyle/>
          <a:p>
            <a:r>
              <a:rPr lang="en-US" dirty="0"/>
              <a:t>Image Quality Performance Indicator</a:t>
            </a:r>
          </a:p>
        </p:txBody>
      </p:sp>
      <p:sp>
        <p:nvSpPr>
          <p:cNvPr id="3" name="Slide Number Placeholder 2"/>
          <p:cNvSpPr>
            <a:spLocks noGrp="1"/>
          </p:cNvSpPr>
          <p:nvPr>
            <p:ph type="sldNum" sz="quarter" idx="11"/>
          </p:nvPr>
        </p:nvSpPr>
        <p:spPr/>
        <p:txBody>
          <a:bodyPr/>
          <a:lstStyle/>
          <a:p>
            <a:fld id="{77E68ECE-59D7-452D-8595-BBB947F3BD2D}" type="slidenum">
              <a:rPr lang="en-US" smtClean="0"/>
              <a:pPr/>
              <a:t>9</a:t>
            </a:fld>
            <a:endParaRPr lang="en-US" dirty="0"/>
          </a:p>
        </p:txBody>
      </p:sp>
      <p:sp>
        <p:nvSpPr>
          <p:cNvPr id="4" name="Footer Placeholder 3"/>
          <p:cNvSpPr>
            <a:spLocks noGrp="1"/>
          </p:cNvSpPr>
          <p:nvPr>
            <p:ph type="ftr" sz="quarter" idx="14"/>
          </p:nvPr>
        </p:nvSpPr>
        <p:spPr/>
        <p:txBody>
          <a:bodyPr/>
          <a:lstStyle/>
          <a:p>
            <a:r>
              <a:rPr lang="en-US" b="1">
                <a:solidFill>
                  <a:schemeClr val="bg1">
                    <a:lumMod val="50000"/>
                  </a:schemeClr>
                </a:solidFill>
              </a:rPr>
              <a:t>NATIONAL RESEARCH COUNCIL CANADA</a:t>
            </a:r>
            <a:endParaRPr lang="en-US" b="1" dirty="0">
              <a:solidFill>
                <a:schemeClr val="bg1">
                  <a:lumMod val="50000"/>
                </a:schemeClr>
              </a:solidFill>
            </a:endParaRPr>
          </a:p>
        </p:txBody>
      </p:sp>
      <p:pic>
        <p:nvPicPr>
          <p:cNvPr id="6" name="Picture 5"/>
          <p:cNvPicPr/>
          <p:nvPr/>
        </p:nvPicPr>
        <p:blipFill>
          <a:blip r:embed="rId3"/>
          <a:stretch>
            <a:fillRect/>
          </a:stretch>
        </p:blipFill>
        <p:spPr>
          <a:xfrm>
            <a:off x="549833" y="1147694"/>
            <a:ext cx="2854421" cy="3619569"/>
          </a:xfrm>
          <a:prstGeom prst="rect">
            <a:avLst/>
          </a:prstGeom>
        </p:spPr>
      </p:pic>
      <p:sp>
        <p:nvSpPr>
          <p:cNvPr id="7" name="TextBox 6"/>
          <p:cNvSpPr txBox="1"/>
          <p:nvPr/>
        </p:nvSpPr>
        <p:spPr>
          <a:xfrm>
            <a:off x="3556259" y="1234468"/>
            <a:ext cx="5476973" cy="3516347"/>
          </a:xfrm>
          <a:prstGeom prst="rect">
            <a:avLst/>
          </a:prstGeom>
          <a:noFill/>
        </p:spPr>
        <p:txBody>
          <a:bodyPr wrap="square" rtlCol="0">
            <a:spAutoFit/>
          </a:bodyPr>
          <a:lstStyle/>
          <a:p>
            <a:pPr marL="285750" indent="-285750">
              <a:lnSpc>
                <a:spcPct val="125000"/>
              </a:lnSpc>
              <a:spcBef>
                <a:spcPts val="600"/>
              </a:spcBef>
              <a:buFont typeface="Wingdings" panose="05000000000000000000" pitchFamily="2" charset="2"/>
              <a:buChar char="q"/>
            </a:pPr>
            <a:r>
              <a:rPr lang="en-CA" dirty="0"/>
              <a:t>Al-2024 (Aluminum alloy 2024) step-wedge block </a:t>
            </a:r>
          </a:p>
          <a:p>
            <a:pPr marL="285750" indent="-285750">
              <a:lnSpc>
                <a:spcPct val="125000"/>
              </a:lnSpc>
              <a:spcBef>
                <a:spcPts val="600"/>
              </a:spcBef>
              <a:buFont typeface="Wingdings" panose="05000000000000000000" pitchFamily="2" charset="2"/>
              <a:buChar char="q"/>
            </a:pPr>
            <a:r>
              <a:rPr lang="en-CA" dirty="0"/>
              <a:t>To ensure optimum image quality</a:t>
            </a:r>
          </a:p>
          <a:p>
            <a:pPr marL="285750" indent="-285750">
              <a:lnSpc>
                <a:spcPct val="125000"/>
              </a:lnSpc>
              <a:spcBef>
                <a:spcPts val="600"/>
              </a:spcBef>
              <a:buFont typeface="Wingdings" panose="05000000000000000000" pitchFamily="2" charset="2"/>
              <a:buChar char="q"/>
            </a:pPr>
            <a:r>
              <a:rPr lang="en-CA" dirty="0"/>
              <a:t>Repeatability of results among various CR systems in accordance with the dynamic range</a:t>
            </a:r>
          </a:p>
          <a:p>
            <a:pPr marL="285750" indent="-285750">
              <a:lnSpc>
                <a:spcPct val="125000"/>
              </a:lnSpc>
              <a:spcBef>
                <a:spcPts val="600"/>
              </a:spcBef>
              <a:buFont typeface="Wingdings" panose="05000000000000000000" pitchFamily="2" charset="2"/>
              <a:buChar char="q"/>
            </a:pPr>
            <a:r>
              <a:rPr lang="en-CA" dirty="0"/>
              <a:t>exposure setting aimed to yield dynamic range (pixel or grey scale) distributed from 10% to 90% of the maximum pixel value.</a:t>
            </a:r>
          </a:p>
          <a:p>
            <a:pPr marL="285750" indent="-285750">
              <a:lnSpc>
                <a:spcPct val="125000"/>
              </a:lnSpc>
              <a:spcBef>
                <a:spcPts val="600"/>
              </a:spcBef>
              <a:buFont typeface="Wingdings" panose="05000000000000000000" pitchFamily="2" charset="2"/>
              <a:buChar char="q"/>
            </a:pPr>
            <a:r>
              <a:rPr lang="en-CA" dirty="0"/>
              <a:t>Two ASTM shim blocks to verify image quality meet 2% contrast sensitivity</a:t>
            </a:r>
          </a:p>
        </p:txBody>
      </p:sp>
    </p:spTree>
    <p:extLst>
      <p:ext uri="{BB962C8B-B14F-4D97-AF65-F5344CB8AC3E}">
        <p14:creationId xmlns:p14="http://schemas.microsoft.com/office/powerpoint/2010/main" val="3978330265"/>
      </p:ext>
    </p:extLst>
  </p:cSld>
  <p:clrMapOvr>
    <a:masterClrMapping/>
  </p:clrMapOvr>
  <p:transition>
    <p:fade/>
  </p:transition>
</p:sld>
</file>

<file path=ppt/theme/theme1.xml><?xml version="1.0" encoding="utf-8"?>
<a:theme xmlns:a="http://schemas.openxmlformats.org/drawingml/2006/main" name="PowerPoint_basic_2">
  <a:themeElements>
    <a:clrScheme name="2018 NRC-CNRC PPT">
      <a:dk1>
        <a:srgbClr val="000000"/>
      </a:dk1>
      <a:lt1>
        <a:srgbClr val="FFFFFF"/>
      </a:lt1>
      <a:dk2>
        <a:srgbClr val="0099AA"/>
      </a:dk2>
      <a:lt2>
        <a:srgbClr val="004411"/>
      </a:lt2>
      <a:accent1>
        <a:srgbClr val="003353"/>
      </a:accent1>
      <a:accent2>
        <a:srgbClr val="006688"/>
      </a:accent2>
      <a:accent3>
        <a:srgbClr val="550033"/>
      </a:accent3>
      <a:accent4>
        <a:srgbClr val="AA0011"/>
      </a:accent4>
      <a:accent5>
        <a:srgbClr val="669933"/>
      </a:accent5>
      <a:accent6>
        <a:srgbClr val="FF8822"/>
      </a:accent6>
      <a:hlink>
        <a:srgbClr val="595959"/>
      </a:hlink>
      <a:folHlink>
        <a:srgbClr val="00000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CP-SMM-2021-ASNT NDT Composite V01</Template>
  <TotalTime>0</TotalTime>
  <Words>2189</Words>
  <Application>Microsoft Office PowerPoint</Application>
  <PresentationFormat>On-screen Show (16:9)</PresentationFormat>
  <Paragraphs>198</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Wingdings</vt:lpstr>
      <vt:lpstr>PowerPoint_basic_2</vt:lpstr>
      <vt:lpstr>Computed Radiographic Imaging of Ceramic Body Armour Personal Protective Equipment</vt:lpstr>
      <vt:lpstr>Background</vt:lpstr>
      <vt:lpstr>Computed Radiography (CR)</vt:lpstr>
      <vt:lpstr>Computed Radiography at NRC</vt:lpstr>
      <vt:lpstr>Primary Metrics for Image Quality in CR</vt:lpstr>
      <vt:lpstr>Contrast in CR</vt:lpstr>
      <vt:lpstr>Inspection Specimen (PPE Body Armour)</vt:lpstr>
      <vt:lpstr>Specimen Setup</vt:lpstr>
      <vt:lpstr>Image Quality Performance Indicator</vt:lpstr>
      <vt:lpstr>Sample Found Defects (Cracks)</vt:lpstr>
      <vt:lpstr>Sample Found Defects (Void)</vt:lpstr>
      <vt:lpstr>Sample Found Defects (Miro-tears /Micro crack)</vt:lpstr>
      <vt:lpstr>Sample Found Defects (Porosity)</vt:lpstr>
      <vt:lpstr>Found Defects (Missing dimple at edge)</vt:lpstr>
      <vt:lpstr>Results &amp; Conclusions</vt:lpstr>
      <vt:lpstr>THANK YOU</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2021-06-06T14:43:37Z</dcterms:created>
  <dcterms:modified xsi:type="dcterms:W3CDTF">2022-05-18T16:08:54Z</dcterms:modified>
</cp:coreProperties>
</file>