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60" r:id="rId29"/>
    <p:sldId id="284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507803D-B773-481C-A64F-5ECC51CFBCD7}">
          <p14:sldIdLst>
            <p14:sldId id="256"/>
            <p14:sldId id="257"/>
            <p14:sldId id="259"/>
            <p14:sldId id="258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0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5"/>
    <a:srgbClr val="EE2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4671" autoAdjust="0"/>
  </p:normalViewPr>
  <p:slideViewPr>
    <p:cSldViewPr showGuides="1">
      <p:cViewPr varScale="1">
        <p:scale>
          <a:sx n="142" d="100"/>
          <a:sy n="142" d="100"/>
        </p:scale>
        <p:origin x="31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DB497-E772-45F9-A758-97429AE253D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5B5E711-253B-4A90-88AF-E9859F04F07E}">
      <dgm:prSet phldrT="[Text]"/>
      <dgm:spPr/>
      <dgm:t>
        <a:bodyPr/>
        <a:lstStyle/>
        <a:p>
          <a:r>
            <a:rPr lang="en-CA" dirty="0"/>
            <a:t>FMC Acquisition</a:t>
          </a:r>
        </a:p>
      </dgm:t>
    </dgm:pt>
    <dgm:pt modelId="{BB35AF1A-89A9-4A6E-AF88-64A36A428E00}" type="parTrans" cxnId="{E56F8761-412D-43C8-8AD7-02C5B4C729A4}">
      <dgm:prSet/>
      <dgm:spPr/>
      <dgm:t>
        <a:bodyPr/>
        <a:lstStyle/>
        <a:p>
          <a:endParaRPr lang="en-CA"/>
        </a:p>
      </dgm:t>
    </dgm:pt>
    <dgm:pt modelId="{88B70B7E-75A7-4D15-A97B-40571FEF46C7}" type="sibTrans" cxnId="{E56F8761-412D-43C8-8AD7-02C5B4C729A4}">
      <dgm:prSet/>
      <dgm:spPr/>
      <dgm:t>
        <a:bodyPr/>
        <a:lstStyle/>
        <a:p>
          <a:endParaRPr lang="en-CA"/>
        </a:p>
      </dgm:t>
    </dgm:pt>
    <dgm:pt modelId="{32EEE457-D137-4206-BFFF-8C1DFEB0CFBD}">
      <dgm:prSet phldrT="[Text]"/>
      <dgm:spPr/>
      <dgm:t>
        <a:bodyPr/>
        <a:lstStyle/>
        <a:p>
          <a:r>
            <a:rPr lang="en-CA" dirty="0"/>
            <a:t>ROI Imaging </a:t>
          </a:r>
        </a:p>
      </dgm:t>
    </dgm:pt>
    <dgm:pt modelId="{55DD67B0-12CA-4E64-BA2C-2C3DCE725D6D}" type="parTrans" cxnId="{4680F7B7-4294-4E77-8201-32D94FD6DE07}">
      <dgm:prSet/>
      <dgm:spPr/>
      <dgm:t>
        <a:bodyPr/>
        <a:lstStyle/>
        <a:p>
          <a:endParaRPr lang="en-CA"/>
        </a:p>
      </dgm:t>
    </dgm:pt>
    <dgm:pt modelId="{C1070B2D-D51B-4634-ABAE-985079D33024}" type="sibTrans" cxnId="{4680F7B7-4294-4E77-8201-32D94FD6DE07}">
      <dgm:prSet/>
      <dgm:spPr/>
      <dgm:t>
        <a:bodyPr/>
        <a:lstStyle/>
        <a:p>
          <a:endParaRPr lang="en-CA"/>
        </a:p>
      </dgm:t>
    </dgm:pt>
    <dgm:pt modelId="{C9AE6DCA-A13B-407C-93CF-E08D36C7AE3B}">
      <dgm:prSet phldrT="[Text]"/>
      <dgm:spPr/>
      <dgm:t>
        <a:bodyPr/>
        <a:lstStyle/>
        <a:p>
          <a:r>
            <a:rPr lang="en-CA" dirty="0"/>
            <a:t>Display</a:t>
          </a:r>
        </a:p>
      </dgm:t>
    </dgm:pt>
    <dgm:pt modelId="{60A10336-2256-470A-B1A1-40F415A4A6E0}" type="parTrans" cxnId="{BF5BBECA-F58C-4DA4-8C20-2CDBA99726B6}">
      <dgm:prSet/>
      <dgm:spPr/>
      <dgm:t>
        <a:bodyPr/>
        <a:lstStyle/>
        <a:p>
          <a:endParaRPr lang="en-CA"/>
        </a:p>
      </dgm:t>
    </dgm:pt>
    <dgm:pt modelId="{9E02C89A-475D-471C-81FB-1E1084421B81}" type="sibTrans" cxnId="{BF5BBECA-F58C-4DA4-8C20-2CDBA99726B6}">
      <dgm:prSet/>
      <dgm:spPr/>
      <dgm:t>
        <a:bodyPr/>
        <a:lstStyle/>
        <a:p>
          <a:endParaRPr lang="en-CA"/>
        </a:p>
      </dgm:t>
    </dgm:pt>
    <dgm:pt modelId="{6A3E8DD4-998A-4B65-9211-5C5F69724DF7}" type="pres">
      <dgm:prSet presAssocID="{C53DB497-E772-45F9-A758-97429AE253D5}" presName="Name0" presStyleCnt="0">
        <dgm:presLayoutVars>
          <dgm:dir/>
          <dgm:resizeHandles val="exact"/>
        </dgm:presLayoutVars>
      </dgm:prSet>
      <dgm:spPr/>
    </dgm:pt>
    <dgm:pt modelId="{3B47EDB5-CBC3-486F-A0F2-CCF95D2F67D6}" type="pres">
      <dgm:prSet presAssocID="{35B5E711-253B-4A90-88AF-E9859F04F07E}" presName="node" presStyleLbl="node1" presStyleIdx="0" presStyleCnt="3">
        <dgm:presLayoutVars>
          <dgm:bulletEnabled val="1"/>
        </dgm:presLayoutVars>
      </dgm:prSet>
      <dgm:spPr/>
    </dgm:pt>
    <dgm:pt modelId="{E4B7B354-E24F-4270-8FF5-986593C04652}" type="pres">
      <dgm:prSet presAssocID="{88B70B7E-75A7-4D15-A97B-40571FEF46C7}" presName="sibTrans" presStyleLbl="sibTrans2D1" presStyleIdx="0" presStyleCnt="2"/>
      <dgm:spPr/>
    </dgm:pt>
    <dgm:pt modelId="{7B85EB42-463B-4EB2-97A3-1CFEA56077B1}" type="pres">
      <dgm:prSet presAssocID="{88B70B7E-75A7-4D15-A97B-40571FEF46C7}" presName="connectorText" presStyleLbl="sibTrans2D1" presStyleIdx="0" presStyleCnt="2"/>
      <dgm:spPr/>
    </dgm:pt>
    <dgm:pt modelId="{7933F95B-C5B0-42DC-A73E-FE662D4C4A4D}" type="pres">
      <dgm:prSet presAssocID="{32EEE457-D137-4206-BFFF-8C1DFEB0CFBD}" presName="node" presStyleLbl="node1" presStyleIdx="1" presStyleCnt="3">
        <dgm:presLayoutVars>
          <dgm:bulletEnabled val="1"/>
        </dgm:presLayoutVars>
      </dgm:prSet>
      <dgm:spPr/>
    </dgm:pt>
    <dgm:pt modelId="{8DA4B819-5216-4ACB-8393-842787920556}" type="pres">
      <dgm:prSet presAssocID="{C1070B2D-D51B-4634-ABAE-985079D33024}" presName="sibTrans" presStyleLbl="sibTrans2D1" presStyleIdx="1" presStyleCnt="2"/>
      <dgm:spPr/>
    </dgm:pt>
    <dgm:pt modelId="{ADE6985A-E6C8-44E8-9E5F-5596C18D60C9}" type="pres">
      <dgm:prSet presAssocID="{C1070B2D-D51B-4634-ABAE-985079D33024}" presName="connectorText" presStyleLbl="sibTrans2D1" presStyleIdx="1" presStyleCnt="2"/>
      <dgm:spPr/>
    </dgm:pt>
    <dgm:pt modelId="{2B50AD51-B25F-4DE5-AAC8-1F7F51F4FE11}" type="pres">
      <dgm:prSet presAssocID="{C9AE6DCA-A13B-407C-93CF-E08D36C7AE3B}" presName="node" presStyleLbl="node1" presStyleIdx="2" presStyleCnt="3">
        <dgm:presLayoutVars>
          <dgm:bulletEnabled val="1"/>
        </dgm:presLayoutVars>
      </dgm:prSet>
      <dgm:spPr/>
    </dgm:pt>
  </dgm:ptLst>
  <dgm:cxnLst>
    <dgm:cxn modelId="{FF061113-8510-41BA-962C-F650ED8D9405}" type="presOf" srcId="{C9AE6DCA-A13B-407C-93CF-E08D36C7AE3B}" destId="{2B50AD51-B25F-4DE5-AAC8-1F7F51F4FE11}" srcOrd="0" destOrd="0" presId="urn:microsoft.com/office/officeart/2005/8/layout/process1"/>
    <dgm:cxn modelId="{E56F8761-412D-43C8-8AD7-02C5B4C729A4}" srcId="{C53DB497-E772-45F9-A758-97429AE253D5}" destId="{35B5E711-253B-4A90-88AF-E9859F04F07E}" srcOrd="0" destOrd="0" parTransId="{BB35AF1A-89A9-4A6E-AF88-64A36A428E00}" sibTransId="{88B70B7E-75A7-4D15-A97B-40571FEF46C7}"/>
    <dgm:cxn modelId="{3F891753-48DD-4C0A-86FA-817689C8503B}" type="presOf" srcId="{32EEE457-D137-4206-BFFF-8C1DFEB0CFBD}" destId="{7933F95B-C5B0-42DC-A73E-FE662D4C4A4D}" srcOrd="0" destOrd="0" presId="urn:microsoft.com/office/officeart/2005/8/layout/process1"/>
    <dgm:cxn modelId="{8815EF8B-2E43-4205-B8B3-03A7996A85D6}" type="presOf" srcId="{C1070B2D-D51B-4634-ABAE-985079D33024}" destId="{ADE6985A-E6C8-44E8-9E5F-5596C18D60C9}" srcOrd="1" destOrd="0" presId="urn:microsoft.com/office/officeart/2005/8/layout/process1"/>
    <dgm:cxn modelId="{EE292D9E-258E-43E0-881E-34DDF7FB0819}" type="presOf" srcId="{88B70B7E-75A7-4D15-A97B-40571FEF46C7}" destId="{E4B7B354-E24F-4270-8FF5-986593C04652}" srcOrd="0" destOrd="0" presId="urn:microsoft.com/office/officeart/2005/8/layout/process1"/>
    <dgm:cxn modelId="{8669D5A0-7779-4E46-BC0D-51AB4DC34B71}" type="presOf" srcId="{C1070B2D-D51B-4634-ABAE-985079D33024}" destId="{8DA4B819-5216-4ACB-8393-842787920556}" srcOrd="0" destOrd="0" presId="urn:microsoft.com/office/officeart/2005/8/layout/process1"/>
    <dgm:cxn modelId="{D0F74CAF-1515-4C0A-BBC9-59D532FB47D3}" type="presOf" srcId="{35B5E711-253B-4A90-88AF-E9859F04F07E}" destId="{3B47EDB5-CBC3-486F-A0F2-CCF95D2F67D6}" srcOrd="0" destOrd="0" presId="urn:microsoft.com/office/officeart/2005/8/layout/process1"/>
    <dgm:cxn modelId="{4680F7B7-4294-4E77-8201-32D94FD6DE07}" srcId="{C53DB497-E772-45F9-A758-97429AE253D5}" destId="{32EEE457-D137-4206-BFFF-8C1DFEB0CFBD}" srcOrd="1" destOrd="0" parTransId="{55DD67B0-12CA-4E64-BA2C-2C3DCE725D6D}" sibTransId="{C1070B2D-D51B-4634-ABAE-985079D33024}"/>
    <dgm:cxn modelId="{68A42BB9-A4F1-4018-8D49-EEA163E9F879}" type="presOf" srcId="{C53DB497-E772-45F9-A758-97429AE253D5}" destId="{6A3E8DD4-998A-4B65-9211-5C5F69724DF7}" srcOrd="0" destOrd="0" presId="urn:microsoft.com/office/officeart/2005/8/layout/process1"/>
    <dgm:cxn modelId="{BF5BBECA-F58C-4DA4-8C20-2CDBA99726B6}" srcId="{C53DB497-E772-45F9-A758-97429AE253D5}" destId="{C9AE6DCA-A13B-407C-93CF-E08D36C7AE3B}" srcOrd="2" destOrd="0" parTransId="{60A10336-2256-470A-B1A1-40F415A4A6E0}" sibTransId="{9E02C89A-475D-471C-81FB-1E1084421B81}"/>
    <dgm:cxn modelId="{C6CCAFF3-C623-49EC-93B4-985A1FD41689}" type="presOf" srcId="{88B70B7E-75A7-4D15-A97B-40571FEF46C7}" destId="{7B85EB42-463B-4EB2-97A3-1CFEA56077B1}" srcOrd="1" destOrd="0" presId="urn:microsoft.com/office/officeart/2005/8/layout/process1"/>
    <dgm:cxn modelId="{851B0919-2533-43DD-A207-C5B0A52A978C}" type="presParOf" srcId="{6A3E8DD4-998A-4B65-9211-5C5F69724DF7}" destId="{3B47EDB5-CBC3-486F-A0F2-CCF95D2F67D6}" srcOrd="0" destOrd="0" presId="urn:microsoft.com/office/officeart/2005/8/layout/process1"/>
    <dgm:cxn modelId="{692852DC-228E-450C-9E07-549C880FC6BC}" type="presParOf" srcId="{6A3E8DD4-998A-4B65-9211-5C5F69724DF7}" destId="{E4B7B354-E24F-4270-8FF5-986593C04652}" srcOrd="1" destOrd="0" presId="urn:microsoft.com/office/officeart/2005/8/layout/process1"/>
    <dgm:cxn modelId="{203F68AA-CB78-42EA-984E-DECD26422F32}" type="presParOf" srcId="{E4B7B354-E24F-4270-8FF5-986593C04652}" destId="{7B85EB42-463B-4EB2-97A3-1CFEA56077B1}" srcOrd="0" destOrd="0" presId="urn:microsoft.com/office/officeart/2005/8/layout/process1"/>
    <dgm:cxn modelId="{12BCD48F-C402-4056-B084-B6C55A4317C7}" type="presParOf" srcId="{6A3E8DD4-998A-4B65-9211-5C5F69724DF7}" destId="{7933F95B-C5B0-42DC-A73E-FE662D4C4A4D}" srcOrd="2" destOrd="0" presId="urn:microsoft.com/office/officeart/2005/8/layout/process1"/>
    <dgm:cxn modelId="{ABC2BF4D-489F-436D-AB69-5D5F97F21747}" type="presParOf" srcId="{6A3E8DD4-998A-4B65-9211-5C5F69724DF7}" destId="{8DA4B819-5216-4ACB-8393-842787920556}" srcOrd="3" destOrd="0" presId="urn:microsoft.com/office/officeart/2005/8/layout/process1"/>
    <dgm:cxn modelId="{C6F79FE6-B05E-480B-9FEB-CBD4ADC593F3}" type="presParOf" srcId="{8DA4B819-5216-4ACB-8393-842787920556}" destId="{ADE6985A-E6C8-44E8-9E5F-5596C18D60C9}" srcOrd="0" destOrd="0" presId="urn:microsoft.com/office/officeart/2005/8/layout/process1"/>
    <dgm:cxn modelId="{E17BF77C-E367-4825-8152-49B547A89D1C}" type="presParOf" srcId="{6A3E8DD4-998A-4B65-9211-5C5F69724DF7}" destId="{2B50AD51-B25F-4DE5-AAC8-1F7F51F4FE1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DB497-E772-45F9-A758-97429AE253D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5B5E711-253B-4A90-88AF-E9859F04F07E}">
      <dgm:prSet phldrT="[Text]"/>
      <dgm:spPr/>
      <dgm:t>
        <a:bodyPr/>
        <a:lstStyle/>
        <a:p>
          <a:r>
            <a:rPr lang="en-CA" dirty="0"/>
            <a:t>FMC Acquisition</a:t>
          </a:r>
        </a:p>
      </dgm:t>
    </dgm:pt>
    <dgm:pt modelId="{BB35AF1A-89A9-4A6E-AF88-64A36A428E00}" type="parTrans" cxnId="{E56F8761-412D-43C8-8AD7-02C5B4C729A4}">
      <dgm:prSet/>
      <dgm:spPr/>
      <dgm:t>
        <a:bodyPr/>
        <a:lstStyle/>
        <a:p>
          <a:endParaRPr lang="en-CA"/>
        </a:p>
      </dgm:t>
    </dgm:pt>
    <dgm:pt modelId="{88B70B7E-75A7-4D15-A97B-40571FEF46C7}" type="sibTrans" cxnId="{E56F8761-412D-43C8-8AD7-02C5B4C729A4}">
      <dgm:prSet/>
      <dgm:spPr/>
      <dgm:t>
        <a:bodyPr/>
        <a:lstStyle/>
        <a:p>
          <a:endParaRPr lang="en-CA"/>
        </a:p>
      </dgm:t>
    </dgm:pt>
    <dgm:pt modelId="{32EEE457-D137-4206-BFFF-8C1DFEB0CFBD}">
      <dgm:prSet phldrT="[Text]"/>
      <dgm:spPr/>
      <dgm:t>
        <a:bodyPr/>
        <a:lstStyle/>
        <a:p>
          <a:r>
            <a:rPr lang="en-CA" dirty="0"/>
            <a:t>Many ROI’</a:t>
          </a:r>
          <a:r>
            <a:rPr lang="en-CA" b="1" dirty="0"/>
            <a:t>s</a:t>
          </a:r>
          <a:r>
            <a:rPr lang="en-CA" dirty="0"/>
            <a:t> Imaging </a:t>
          </a:r>
        </a:p>
      </dgm:t>
    </dgm:pt>
    <dgm:pt modelId="{55DD67B0-12CA-4E64-BA2C-2C3DCE725D6D}" type="parTrans" cxnId="{4680F7B7-4294-4E77-8201-32D94FD6DE07}">
      <dgm:prSet/>
      <dgm:spPr/>
      <dgm:t>
        <a:bodyPr/>
        <a:lstStyle/>
        <a:p>
          <a:endParaRPr lang="en-CA"/>
        </a:p>
      </dgm:t>
    </dgm:pt>
    <dgm:pt modelId="{C1070B2D-D51B-4634-ABAE-985079D33024}" type="sibTrans" cxnId="{4680F7B7-4294-4E77-8201-32D94FD6DE07}">
      <dgm:prSet/>
      <dgm:spPr/>
      <dgm:t>
        <a:bodyPr/>
        <a:lstStyle/>
        <a:p>
          <a:endParaRPr lang="en-CA"/>
        </a:p>
      </dgm:t>
    </dgm:pt>
    <dgm:pt modelId="{C9AE6DCA-A13B-407C-93CF-E08D36C7AE3B}">
      <dgm:prSet phldrT="[Text]"/>
      <dgm:spPr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/>
            <a:t>Combining Pixels</a:t>
          </a:r>
        </a:p>
      </dgm:t>
    </dgm:pt>
    <dgm:pt modelId="{60A10336-2256-470A-B1A1-40F415A4A6E0}" type="parTrans" cxnId="{BF5BBECA-F58C-4DA4-8C20-2CDBA99726B6}">
      <dgm:prSet/>
      <dgm:spPr/>
      <dgm:t>
        <a:bodyPr/>
        <a:lstStyle/>
        <a:p>
          <a:endParaRPr lang="en-CA"/>
        </a:p>
      </dgm:t>
    </dgm:pt>
    <dgm:pt modelId="{9E02C89A-475D-471C-81FB-1E1084421B81}" type="sibTrans" cxnId="{BF5BBECA-F58C-4DA4-8C20-2CDBA99726B6}">
      <dgm:prSet/>
      <dgm:spPr/>
      <dgm:t>
        <a:bodyPr/>
        <a:lstStyle/>
        <a:p>
          <a:endParaRPr lang="en-CA"/>
        </a:p>
      </dgm:t>
    </dgm:pt>
    <dgm:pt modelId="{F6FAAA46-17D6-4D83-92FC-F9EE0AE0B898}">
      <dgm:prSet/>
      <dgm:spPr/>
      <dgm:t>
        <a:bodyPr/>
        <a:lstStyle/>
        <a:p>
          <a:r>
            <a:rPr lang="en-CA" dirty="0"/>
            <a:t>Display</a:t>
          </a:r>
        </a:p>
      </dgm:t>
    </dgm:pt>
    <dgm:pt modelId="{F33B4834-69E0-4300-97DE-5784DB6DEB29}" type="parTrans" cxnId="{BC39F555-5458-4BF8-81EC-01ECB8CD706B}">
      <dgm:prSet/>
      <dgm:spPr/>
      <dgm:t>
        <a:bodyPr/>
        <a:lstStyle/>
        <a:p>
          <a:endParaRPr lang="en-CA"/>
        </a:p>
      </dgm:t>
    </dgm:pt>
    <dgm:pt modelId="{A096B3A6-242F-4D8D-8499-175F55CBC7E0}" type="sibTrans" cxnId="{BC39F555-5458-4BF8-81EC-01ECB8CD706B}">
      <dgm:prSet/>
      <dgm:spPr/>
      <dgm:t>
        <a:bodyPr/>
        <a:lstStyle/>
        <a:p>
          <a:endParaRPr lang="en-CA"/>
        </a:p>
      </dgm:t>
    </dgm:pt>
    <dgm:pt modelId="{6A3E8DD4-998A-4B65-9211-5C5F69724DF7}" type="pres">
      <dgm:prSet presAssocID="{C53DB497-E772-45F9-A758-97429AE253D5}" presName="Name0" presStyleCnt="0">
        <dgm:presLayoutVars>
          <dgm:dir/>
          <dgm:resizeHandles val="exact"/>
        </dgm:presLayoutVars>
      </dgm:prSet>
      <dgm:spPr/>
    </dgm:pt>
    <dgm:pt modelId="{3B47EDB5-CBC3-486F-A0F2-CCF95D2F67D6}" type="pres">
      <dgm:prSet presAssocID="{35B5E711-253B-4A90-88AF-E9859F04F07E}" presName="node" presStyleLbl="node1" presStyleIdx="0" presStyleCnt="4">
        <dgm:presLayoutVars>
          <dgm:bulletEnabled val="1"/>
        </dgm:presLayoutVars>
      </dgm:prSet>
      <dgm:spPr/>
    </dgm:pt>
    <dgm:pt modelId="{E4B7B354-E24F-4270-8FF5-986593C04652}" type="pres">
      <dgm:prSet presAssocID="{88B70B7E-75A7-4D15-A97B-40571FEF46C7}" presName="sibTrans" presStyleLbl="sibTrans2D1" presStyleIdx="0" presStyleCnt="3"/>
      <dgm:spPr/>
    </dgm:pt>
    <dgm:pt modelId="{7B85EB42-463B-4EB2-97A3-1CFEA56077B1}" type="pres">
      <dgm:prSet presAssocID="{88B70B7E-75A7-4D15-A97B-40571FEF46C7}" presName="connectorText" presStyleLbl="sibTrans2D1" presStyleIdx="0" presStyleCnt="3"/>
      <dgm:spPr/>
    </dgm:pt>
    <dgm:pt modelId="{7933F95B-C5B0-42DC-A73E-FE662D4C4A4D}" type="pres">
      <dgm:prSet presAssocID="{32EEE457-D137-4206-BFFF-8C1DFEB0CFBD}" presName="node" presStyleLbl="node1" presStyleIdx="1" presStyleCnt="4">
        <dgm:presLayoutVars>
          <dgm:bulletEnabled val="1"/>
        </dgm:presLayoutVars>
      </dgm:prSet>
      <dgm:spPr/>
    </dgm:pt>
    <dgm:pt modelId="{8DA4B819-5216-4ACB-8393-842787920556}" type="pres">
      <dgm:prSet presAssocID="{C1070B2D-D51B-4634-ABAE-985079D33024}" presName="sibTrans" presStyleLbl="sibTrans2D1" presStyleIdx="1" presStyleCnt="3"/>
      <dgm:spPr/>
    </dgm:pt>
    <dgm:pt modelId="{ADE6985A-E6C8-44E8-9E5F-5596C18D60C9}" type="pres">
      <dgm:prSet presAssocID="{C1070B2D-D51B-4634-ABAE-985079D33024}" presName="connectorText" presStyleLbl="sibTrans2D1" presStyleIdx="1" presStyleCnt="3"/>
      <dgm:spPr/>
    </dgm:pt>
    <dgm:pt modelId="{2B50AD51-B25F-4DE5-AAC8-1F7F51F4FE11}" type="pres">
      <dgm:prSet presAssocID="{C9AE6DCA-A13B-407C-93CF-E08D36C7AE3B}" presName="node" presStyleLbl="node1" presStyleIdx="2" presStyleCnt="4">
        <dgm:presLayoutVars>
          <dgm:bulletEnabled val="1"/>
        </dgm:presLayoutVars>
      </dgm:prSet>
      <dgm:spPr/>
    </dgm:pt>
    <dgm:pt modelId="{BD3F8979-421E-4F06-BB40-16EEACC87001}" type="pres">
      <dgm:prSet presAssocID="{9E02C89A-475D-471C-81FB-1E1084421B81}" presName="sibTrans" presStyleLbl="sibTrans2D1" presStyleIdx="2" presStyleCnt="3"/>
      <dgm:spPr/>
    </dgm:pt>
    <dgm:pt modelId="{F028EF0B-1CBB-40DD-903E-31B3A3675F0D}" type="pres">
      <dgm:prSet presAssocID="{9E02C89A-475D-471C-81FB-1E1084421B81}" presName="connectorText" presStyleLbl="sibTrans2D1" presStyleIdx="2" presStyleCnt="3"/>
      <dgm:spPr/>
    </dgm:pt>
    <dgm:pt modelId="{BBA17585-198F-4EDD-AE71-7D8E7113FE48}" type="pres">
      <dgm:prSet presAssocID="{F6FAAA46-17D6-4D83-92FC-F9EE0AE0B898}" presName="node" presStyleLbl="node1" presStyleIdx="3" presStyleCnt="4">
        <dgm:presLayoutVars>
          <dgm:bulletEnabled val="1"/>
        </dgm:presLayoutVars>
      </dgm:prSet>
      <dgm:spPr/>
    </dgm:pt>
  </dgm:ptLst>
  <dgm:cxnLst>
    <dgm:cxn modelId="{FF061113-8510-41BA-962C-F650ED8D9405}" type="presOf" srcId="{C9AE6DCA-A13B-407C-93CF-E08D36C7AE3B}" destId="{2B50AD51-B25F-4DE5-AAC8-1F7F51F4FE11}" srcOrd="0" destOrd="0" presId="urn:microsoft.com/office/officeart/2005/8/layout/process1"/>
    <dgm:cxn modelId="{E56F8761-412D-43C8-8AD7-02C5B4C729A4}" srcId="{C53DB497-E772-45F9-A758-97429AE253D5}" destId="{35B5E711-253B-4A90-88AF-E9859F04F07E}" srcOrd="0" destOrd="0" parTransId="{BB35AF1A-89A9-4A6E-AF88-64A36A428E00}" sibTransId="{88B70B7E-75A7-4D15-A97B-40571FEF46C7}"/>
    <dgm:cxn modelId="{3F891753-48DD-4C0A-86FA-817689C8503B}" type="presOf" srcId="{32EEE457-D137-4206-BFFF-8C1DFEB0CFBD}" destId="{7933F95B-C5B0-42DC-A73E-FE662D4C4A4D}" srcOrd="0" destOrd="0" presId="urn:microsoft.com/office/officeart/2005/8/layout/process1"/>
    <dgm:cxn modelId="{BC39F555-5458-4BF8-81EC-01ECB8CD706B}" srcId="{C53DB497-E772-45F9-A758-97429AE253D5}" destId="{F6FAAA46-17D6-4D83-92FC-F9EE0AE0B898}" srcOrd="3" destOrd="0" parTransId="{F33B4834-69E0-4300-97DE-5784DB6DEB29}" sibTransId="{A096B3A6-242F-4D8D-8499-175F55CBC7E0}"/>
    <dgm:cxn modelId="{8815EF8B-2E43-4205-B8B3-03A7996A85D6}" type="presOf" srcId="{C1070B2D-D51B-4634-ABAE-985079D33024}" destId="{ADE6985A-E6C8-44E8-9E5F-5596C18D60C9}" srcOrd="1" destOrd="0" presId="urn:microsoft.com/office/officeart/2005/8/layout/process1"/>
    <dgm:cxn modelId="{EE292D9E-258E-43E0-881E-34DDF7FB0819}" type="presOf" srcId="{88B70B7E-75A7-4D15-A97B-40571FEF46C7}" destId="{E4B7B354-E24F-4270-8FF5-986593C04652}" srcOrd="0" destOrd="0" presId="urn:microsoft.com/office/officeart/2005/8/layout/process1"/>
    <dgm:cxn modelId="{8669D5A0-7779-4E46-BC0D-51AB4DC34B71}" type="presOf" srcId="{C1070B2D-D51B-4634-ABAE-985079D33024}" destId="{8DA4B819-5216-4ACB-8393-842787920556}" srcOrd="0" destOrd="0" presId="urn:microsoft.com/office/officeart/2005/8/layout/process1"/>
    <dgm:cxn modelId="{D0F74CAF-1515-4C0A-BBC9-59D532FB47D3}" type="presOf" srcId="{35B5E711-253B-4A90-88AF-E9859F04F07E}" destId="{3B47EDB5-CBC3-486F-A0F2-CCF95D2F67D6}" srcOrd="0" destOrd="0" presId="urn:microsoft.com/office/officeart/2005/8/layout/process1"/>
    <dgm:cxn modelId="{4680F7B7-4294-4E77-8201-32D94FD6DE07}" srcId="{C53DB497-E772-45F9-A758-97429AE253D5}" destId="{32EEE457-D137-4206-BFFF-8C1DFEB0CFBD}" srcOrd="1" destOrd="0" parTransId="{55DD67B0-12CA-4E64-BA2C-2C3DCE725D6D}" sibTransId="{C1070B2D-D51B-4634-ABAE-985079D33024}"/>
    <dgm:cxn modelId="{68A42BB9-A4F1-4018-8D49-EEA163E9F879}" type="presOf" srcId="{C53DB497-E772-45F9-A758-97429AE253D5}" destId="{6A3E8DD4-998A-4B65-9211-5C5F69724DF7}" srcOrd="0" destOrd="0" presId="urn:microsoft.com/office/officeart/2005/8/layout/process1"/>
    <dgm:cxn modelId="{EFE763C1-421C-42A6-BA0F-09629D625F99}" type="presOf" srcId="{9E02C89A-475D-471C-81FB-1E1084421B81}" destId="{BD3F8979-421E-4F06-BB40-16EEACC87001}" srcOrd="0" destOrd="0" presId="urn:microsoft.com/office/officeart/2005/8/layout/process1"/>
    <dgm:cxn modelId="{58994BC5-CCD6-4423-92B1-2041E2CD550F}" type="presOf" srcId="{9E02C89A-475D-471C-81FB-1E1084421B81}" destId="{F028EF0B-1CBB-40DD-903E-31B3A3675F0D}" srcOrd="1" destOrd="0" presId="urn:microsoft.com/office/officeart/2005/8/layout/process1"/>
    <dgm:cxn modelId="{BF5BBECA-F58C-4DA4-8C20-2CDBA99726B6}" srcId="{C53DB497-E772-45F9-A758-97429AE253D5}" destId="{C9AE6DCA-A13B-407C-93CF-E08D36C7AE3B}" srcOrd="2" destOrd="0" parTransId="{60A10336-2256-470A-B1A1-40F415A4A6E0}" sibTransId="{9E02C89A-475D-471C-81FB-1E1084421B81}"/>
    <dgm:cxn modelId="{46B6A2E6-8AD7-441F-A16C-2A67CCFEE6C8}" type="presOf" srcId="{F6FAAA46-17D6-4D83-92FC-F9EE0AE0B898}" destId="{BBA17585-198F-4EDD-AE71-7D8E7113FE48}" srcOrd="0" destOrd="0" presId="urn:microsoft.com/office/officeart/2005/8/layout/process1"/>
    <dgm:cxn modelId="{C6CCAFF3-C623-49EC-93B4-985A1FD41689}" type="presOf" srcId="{88B70B7E-75A7-4D15-A97B-40571FEF46C7}" destId="{7B85EB42-463B-4EB2-97A3-1CFEA56077B1}" srcOrd="1" destOrd="0" presId="urn:microsoft.com/office/officeart/2005/8/layout/process1"/>
    <dgm:cxn modelId="{851B0919-2533-43DD-A207-C5B0A52A978C}" type="presParOf" srcId="{6A3E8DD4-998A-4B65-9211-5C5F69724DF7}" destId="{3B47EDB5-CBC3-486F-A0F2-CCF95D2F67D6}" srcOrd="0" destOrd="0" presId="urn:microsoft.com/office/officeart/2005/8/layout/process1"/>
    <dgm:cxn modelId="{692852DC-228E-450C-9E07-549C880FC6BC}" type="presParOf" srcId="{6A3E8DD4-998A-4B65-9211-5C5F69724DF7}" destId="{E4B7B354-E24F-4270-8FF5-986593C04652}" srcOrd="1" destOrd="0" presId="urn:microsoft.com/office/officeart/2005/8/layout/process1"/>
    <dgm:cxn modelId="{203F68AA-CB78-42EA-984E-DECD26422F32}" type="presParOf" srcId="{E4B7B354-E24F-4270-8FF5-986593C04652}" destId="{7B85EB42-463B-4EB2-97A3-1CFEA56077B1}" srcOrd="0" destOrd="0" presId="urn:microsoft.com/office/officeart/2005/8/layout/process1"/>
    <dgm:cxn modelId="{12BCD48F-C402-4056-B084-B6C55A4317C7}" type="presParOf" srcId="{6A3E8DD4-998A-4B65-9211-5C5F69724DF7}" destId="{7933F95B-C5B0-42DC-A73E-FE662D4C4A4D}" srcOrd="2" destOrd="0" presId="urn:microsoft.com/office/officeart/2005/8/layout/process1"/>
    <dgm:cxn modelId="{ABC2BF4D-489F-436D-AB69-5D5F97F21747}" type="presParOf" srcId="{6A3E8DD4-998A-4B65-9211-5C5F69724DF7}" destId="{8DA4B819-5216-4ACB-8393-842787920556}" srcOrd="3" destOrd="0" presId="urn:microsoft.com/office/officeart/2005/8/layout/process1"/>
    <dgm:cxn modelId="{C6F79FE6-B05E-480B-9FEB-CBD4ADC593F3}" type="presParOf" srcId="{8DA4B819-5216-4ACB-8393-842787920556}" destId="{ADE6985A-E6C8-44E8-9E5F-5596C18D60C9}" srcOrd="0" destOrd="0" presId="urn:microsoft.com/office/officeart/2005/8/layout/process1"/>
    <dgm:cxn modelId="{E17BF77C-E367-4825-8152-49B547A89D1C}" type="presParOf" srcId="{6A3E8DD4-998A-4B65-9211-5C5F69724DF7}" destId="{2B50AD51-B25F-4DE5-AAC8-1F7F51F4FE11}" srcOrd="4" destOrd="0" presId="urn:microsoft.com/office/officeart/2005/8/layout/process1"/>
    <dgm:cxn modelId="{B6673FF7-7693-4CCC-B778-22DBE166C91C}" type="presParOf" srcId="{6A3E8DD4-998A-4B65-9211-5C5F69724DF7}" destId="{BD3F8979-421E-4F06-BB40-16EEACC87001}" srcOrd="5" destOrd="0" presId="urn:microsoft.com/office/officeart/2005/8/layout/process1"/>
    <dgm:cxn modelId="{D91B97F4-329F-4D28-98A7-92C05EE830CA}" type="presParOf" srcId="{BD3F8979-421E-4F06-BB40-16EEACC87001}" destId="{F028EF0B-1CBB-40DD-903E-31B3A3675F0D}" srcOrd="0" destOrd="0" presId="urn:microsoft.com/office/officeart/2005/8/layout/process1"/>
    <dgm:cxn modelId="{D61E8617-6B24-4C89-988C-4FEF31C2B07E}" type="presParOf" srcId="{6A3E8DD4-998A-4B65-9211-5C5F69724DF7}" destId="{BBA17585-198F-4EDD-AE71-7D8E7113FE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7EDB5-CBC3-486F-A0F2-CCF95D2F67D6}">
      <dsp:nvSpPr>
        <dsp:cNvPr id="0" name=""/>
        <dsp:cNvSpPr/>
      </dsp:nvSpPr>
      <dsp:spPr>
        <a:xfrm>
          <a:off x="7217" y="0"/>
          <a:ext cx="2157081" cy="878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FMC Acquisition</a:t>
          </a:r>
        </a:p>
      </dsp:txBody>
      <dsp:txXfrm>
        <a:off x="32961" y="25744"/>
        <a:ext cx="2105593" cy="827485"/>
      </dsp:txXfrm>
    </dsp:sp>
    <dsp:sp modelId="{E4B7B354-E24F-4270-8FF5-986593C04652}">
      <dsp:nvSpPr>
        <dsp:cNvPr id="0" name=""/>
        <dsp:cNvSpPr/>
      </dsp:nvSpPr>
      <dsp:spPr>
        <a:xfrm>
          <a:off x="2380006" y="172008"/>
          <a:ext cx="457301" cy="534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/>
        </a:p>
      </dsp:txBody>
      <dsp:txXfrm>
        <a:off x="2380006" y="278999"/>
        <a:ext cx="320111" cy="320974"/>
      </dsp:txXfrm>
    </dsp:sp>
    <dsp:sp modelId="{7933F95B-C5B0-42DC-A73E-FE662D4C4A4D}">
      <dsp:nvSpPr>
        <dsp:cNvPr id="0" name=""/>
        <dsp:cNvSpPr/>
      </dsp:nvSpPr>
      <dsp:spPr>
        <a:xfrm>
          <a:off x="3027131" y="0"/>
          <a:ext cx="2157081" cy="878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ROI Imaging </a:t>
          </a:r>
        </a:p>
      </dsp:txBody>
      <dsp:txXfrm>
        <a:off x="3052875" y="25744"/>
        <a:ext cx="2105593" cy="827485"/>
      </dsp:txXfrm>
    </dsp:sp>
    <dsp:sp modelId="{8DA4B819-5216-4ACB-8393-842787920556}">
      <dsp:nvSpPr>
        <dsp:cNvPr id="0" name=""/>
        <dsp:cNvSpPr/>
      </dsp:nvSpPr>
      <dsp:spPr>
        <a:xfrm>
          <a:off x="5399920" y="172008"/>
          <a:ext cx="457301" cy="534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/>
        </a:p>
      </dsp:txBody>
      <dsp:txXfrm>
        <a:off x="5399920" y="278999"/>
        <a:ext cx="320111" cy="320974"/>
      </dsp:txXfrm>
    </dsp:sp>
    <dsp:sp modelId="{2B50AD51-B25F-4DE5-AAC8-1F7F51F4FE11}">
      <dsp:nvSpPr>
        <dsp:cNvPr id="0" name=""/>
        <dsp:cNvSpPr/>
      </dsp:nvSpPr>
      <dsp:spPr>
        <a:xfrm>
          <a:off x="6047045" y="0"/>
          <a:ext cx="2157081" cy="878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Display</a:t>
          </a:r>
        </a:p>
      </dsp:txBody>
      <dsp:txXfrm>
        <a:off x="6072789" y="25744"/>
        <a:ext cx="2105593" cy="827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7EDB5-CBC3-486F-A0F2-CCF95D2F67D6}">
      <dsp:nvSpPr>
        <dsp:cNvPr id="0" name=""/>
        <dsp:cNvSpPr/>
      </dsp:nvSpPr>
      <dsp:spPr>
        <a:xfrm>
          <a:off x="3686" y="0"/>
          <a:ext cx="1611740" cy="791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FMC Acquisition</a:t>
          </a:r>
        </a:p>
      </dsp:txBody>
      <dsp:txXfrm>
        <a:off x="26874" y="23188"/>
        <a:ext cx="1565364" cy="745315"/>
      </dsp:txXfrm>
    </dsp:sp>
    <dsp:sp modelId="{E4B7B354-E24F-4270-8FF5-986593C04652}">
      <dsp:nvSpPr>
        <dsp:cNvPr id="0" name=""/>
        <dsp:cNvSpPr/>
      </dsp:nvSpPr>
      <dsp:spPr>
        <a:xfrm>
          <a:off x="1776601" y="195989"/>
          <a:ext cx="341689" cy="3997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300" kern="1200"/>
        </a:p>
      </dsp:txBody>
      <dsp:txXfrm>
        <a:off x="1776601" y="275931"/>
        <a:ext cx="239182" cy="239827"/>
      </dsp:txXfrm>
    </dsp:sp>
    <dsp:sp modelId="{7933F95B-C5B0-42DC-A73E-FE662D4C4A4D}">
      <dsp:nvSpPr>
        <dsp:cNvPr id="0" name=""/>
        <dsp:cNvSpPr/>
      </dsp:nvSpPr>
      <dsp:spPr>
        <a:xfrm>
          <a:off x="2260123" y="0"/>
          <a:ext cx="1611740" cy="791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Many ROI’</a:t>
          </a:r>
          <a:r>
            <a:rPr lang="en-CA" sz="1700" b="1" kern="1200" dirty="0"/>
            <a:t>s</a:t>
          </a:r>
          <a:r>
            <a:rPr lang="en-CA" sz="1700" kern="1200" dirty="0"/>
            <a:t> Imaging </a:t>
          </a:r>
        </a:p>
      </dsp:txBody>
      <dsp:txXfrm>
        <a:off x="2283311" y="23188"/>
        <a:ext cx="1565364" cy="745315"/>
      </dsp:txXfrm>
    </dsp:sp>
    <dsp:sp modelId="{8DA4B819-5216-4ACB-8393-842787920556}">
      <dsp:nvSpPr>
        <dsp:cNvPr id="0" name=""/>
        <dsp:cNvSpPr/>
      </dsp:nvSpPr>
      <dsp:spPr>
        <a:xfrm>
          <a:off x="4033037" y="195989"/>
          <a:ext cx="341689" cy="3997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300" kern="1200"/>
        </a:p>
      </dsp:txBody>
      <dsp:txXfrm>
        <a:off x="4033037" y="275931"/>
        <a:ext cx="239182" cy="239827"/>
      </dsp:txXfrm>
    </dsp:sp>
    <dsp:sp modelId="{2B50AD51-B25F-4DE5-AAC8-1F7F51F4FE11}">
      <dsp:nvSpPr>
        <dsp:cNvPr id="0" name=""/>
        <dsp:cNvSpPr/>
      </dsp:nvSpPr>
      <dsp:spPr>
        <a:xfrm>
          <a:off x="4516560" y="0"/>
          <a:ext cx="1611740" cy="791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Combining Pixels</a:t>
          </a:r>
        </a:p>
      </dsp:txBody>
      <dsp:txXfrm>
        <a:off x="4539748" y="23188"/>
        <a:ext cx="1565364" cy="745315"/>
      </dsp:txXfrm>
    </dsp:sp>
    <dsp:sp modelId="{BD3F8979-421E-4F06-BB40-16EEACC87001}">
      <dsp:nvSpPr>
        <dsp:cNvPr id="0" name=""/>
        <dsp:cNvSpPr/>
      </dsp:nvSpPr>
      <dsp:spPr>
        <a:xfrm>
          <a:off x="6289474" y="195989"/>
          <a:ext cx="341689" cy="3997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300" kern="1200"/>
        </a:p>
      </dsp:txBody>
      <dsp:txXfrm>
        <a:off x="6289474" y="275931"/>
        <a:ext cx="239182" cy="239827"/>
      </dsp:txXfrm>
    </dsp:sp>
    <dsp:sp modelId="{BBA17585-198F-4EDD-AE71-7D8E7113FE48}">
      <dsp:nvSpPr>
        <dsp:cNvPr id="0" name=""/>
        <dsp:cNvSpPr/>
      </dsp:nvSpPr>
      <dsp:spPr>
        <a:xfrm>
          <a:off x="6772997" y="0"/>
          <a:ext cx="1611740" cy="791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Display</a:t>
          </a:r>
        </a:p>
      </dsp:txBody>
      <dsp:txXfrm>
        <a:off x="6796185" y="23188"/>
        <a:ext cx="1565364" cy="745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7DAB8-277C-4CB4-A3A5-E7F4A10639B1}" type="datetimeFigureOut">
              <a:rPr lang="en-CA" smtClean="0"/>
              <a:t>2022-05-09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D08DD-5A7E-4456-B067-9000A0048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849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2411761" y="1869672"/>
            <a:ext cx="6380577" cy="108012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Slide 1 Title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2627784" y="3165816"/>
            <a:ext cx="6046440" cy="463308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Slide 1 Subtitle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5400000">
            <a:off x="-1692303" y="2983653"/>
            <a:ext cx="4192547" cy="12714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2218764" y="2468828"/>
            <a:ext cx="5143499" cy="205845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-36512" y="-74543"/>
            <a:ext cx="495908" cy="5218044"/>
            <a:chOff x="-28366" y="-99391"/>
            <a:chExt cx="495908" cy="6957393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rot="5400000">
              <a:off x="-3213817" y="3188277"/>
              <a:ext cx="6855178" cy="48427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baseline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5400000">
              <a:off x="-3259109" y="3131352"/>
              <a:ext cx="6957393" cy="49590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EE2D2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baseline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3442D705-DBD1-16F4-6531-34651C590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26" y="4443958"/>
            <a:ext cx="2552366" cy="622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110997"/>
            <a:ext cx="6347048" cy="339447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6512" y="-74543"/>
            <a:ext cx="495908" cy="5218044"/>
            <a:chOff x="-28366" y="-99391"/>
            <a:chExt cx="495908" cy="695739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rot="5400000">
              <a:off x="-3213817" y="3188277"/>
              <a:ext cx="6855178" cy="48427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baseline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rot="5400000">
              <a:off x="-3259109" y="3131352"/>
              <a:ext cx="6957393" cy="49590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EE2D2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baseline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97085F8-6376-7AE0-F62A-567CC3DAAB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26" y="4443958"/>
            <a:ext cx="2552366" cy="622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7.png"/><Relationship Id="rId5" Type="http://schemas.openxmlformats.org/officeDocument/2006/relationships/tags" Target="../tags/tag12.xml"/><Relationship Id="rId10" Type="http://schemas.openxmlformats.org/officeDocument/2006/relationships/image" Target="../media/image16.png"/><Relationship Id="rId4" Type="http://schemas.openxmlformats.org/officeDocument/2006/relationships/tags" Target="../tags/tag11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diagramData" Target="../diagrams/data1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5.gif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3.xml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diagramLayout" Target="../diagrams/layout2.xml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tags" Target="../tags/tag5.xml"/><Relationship Id="rId16" Type="http://schemas.openxmlformats.org/officeDocument/2006/relationships/image" Target="../media/image6.png"/><Relationship Id="rId1" Type="http://schemas.openxmlformats.org/officeDocument/2006/relationships/tags" Target="../tags/tag4.xml"/><Relationship Id="rId6" Type="http://schemas.openxmlformats.org/officeDocument/2006/relationships/diagramData" Target="../diagrams/data2.xml"/><Relationship Id="rId11" Type="http://schemas.openxmlformats.org/officeDocument/2006/relationships/image" Target="../media/image5.gif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10.gif"/><Relationship Id="rId10" Type="http://schemas.microsoft.com/office/2007/relationships/diagramDrawing" Target="../diagrams/drawing2.xml"/><Relationship Id="rId4" Type="http://schemas.openxmlformats.org/officeDocument/2006/relationships/tags" Target="../tags/tag7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9558-7386-F2FF-2153-C5ECA5594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7" y="267494"/>
            <a:ext cx="8036762" cy="2682298"/>
          </a:xfrm>
        </p:spPr>
        <p:txBody>
          <a:bodyPr>
            <a:normAutofit fontScale="90000"/>
          </a:bodyPr>
          <a:lstStyle/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Intermodal TFM with Applications to Weld Inspections</a:t>
            </a:r>
            <a:b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E5D2D-740B-4B3D-6B20-902A88F21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784" y="2930824"/>
            <a:ext cx="6046440" cy="918102"/>
          </a:xfrm>
        </p:spPr>
        <p:txBody>
          <a:bodyPr/>
          <a:lstStyle/>
          <a:p>
            <a:r>
              <a:rPr lang="en-CA" dirty="0"/>
              <a:t>Renato Nogueira – Sonatest AP</a:t>
            </a:r>
          </a:p>
          <a:p>
            <a:r>
              <a:rPr lang="en-CA" sz="1800" dirty="0"/>
              <a:t>renato.nogueira@sonatest.com</a:t>
            </a:r>
          </a:p>
        </p:txBody>
      </p:sp>
    </p:spTree>
    <p:extLst>
      <p:ext uri="{BB962C8B-B14F-4D97-AF65-F5344CB8AC3E}">
        <p14:creationId xmlns:p14="http://schemas.microsoft.com/office/powerpoint/2010/main" val="420171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680246" y="91102"/>
            <a:ext cx="4971874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600" dirty="0"/>
              <a:t>1.3 Proof of concept</a:t>
            </a:r>
            <a:endParaRPr lang="en-CA" sz="3600" baseline="30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F5E2B6-231D-509A-CF36-144E04A64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" t="1078" r="1937" b="13376"/>
          <a:stretch/>
        </p:blipFill>
        <p:spPr>
          <a:xfrm>
            <a:off x="1765349" y="729125"/>
            <a:ext cx="5613302" cy="368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8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680246" y="91102"/>
            <a:ext cx="6772074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600" dirty="0"/>
              <a:t>1.3 </a:t>
            </a:r>
            <a:r>
              <a:rPr lang="en-CA" sz="3600" dirty="0" err="1"/>
              <a:t>TFMi</a:t>
            </a:r>
            <a:r>
              <a:rPr lang="en-CA" sz="3600" dirty="0"/>
              <a:t> Live Data Streaming</a:t>
            </a:r>
            <a:endParaRPr lang="en-CA" sz="3600" baseline="30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EB0BF4-1B9C-7DBE-4DFB-5F5F9E772951}"/>
              </a:ext>
            </a:extLst>
          </p:cNvPr>
          <p:cNvGrpSpPr/>
          <p:nvPr/>
        </p:nvGrpSpPr>
        <p:grpSpPr>
          <a:xfrm>
            <a:off x="1043608" y="699542"/>
            <a:ext cx="6575158" cy="4280848"/>
            <a:chOff x="2428732" y="1424451"/>
            <a:chExt cx="7492372" cy="4686707"/>
          </a:xfrm>
        </p:grpSpPr>
        <p:pic>
          <p:nvPicPr>
            <p:cNvPr id="5" name="Content Placeholder 1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3DA1AD1B-D53F-A5B6-A26A-DBB82566AB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08" b="27893"/>
            <a:stretch/>
          </p:blipFill>
          <p:spPr>
            <a:xfrm>
              <a:off x="2445128" y="1424451"/>
              <a:ext cx="2877616" cy="1432189"/>
            </a:xfrm>
            <a:prstGeom prst="rect">
              <a:avLst/>
            </a:prstGeom>
          </p:spPr>
        </p:pic>
        <p:pic>
          <p:nvPicPr>
            <p:cNvPr id="7" name="Picture 6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AD6636FB-2B67-14E2-B88C-22F4F0CDCEB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89" b="27303"/>
            <a:stretch/>
          </p:blipFill>
          <p:spPr>
            <a:xfrm>
              <a:off x="2428732" y="3015497"/>
              <a:ext cx="2877616" cy="1454889"/>
            </a:xfrm>
            <a:prstGeom prst="rect">
              <a:avLst/>
            </a:prstGeom>
          </p:spPr>
        </p:pic>
        <p:pic>
          <p:nvPicPr>
            <p:cNvPr id="8" name="Picture 7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FDAB0EEE-FB69-EC0F-7A88-16E0C321B19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53" b="27239"/>
            <a:stretch/>
          </p:blipFill>
          <p:spPr>
            <a:xfrm>
              <a:off x="2445127" y="4629243"/>
              <a:ext cx="2877616" cy="14819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A3F9AB-FEAA-E9E6-B1CC-26A876EF741A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386918" y="3422853"/>
              <a:ext cx="96728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4800" dirty="0"/>
                <a:t>=</a:t>
              </a:r>
            </a:p>
          </p:txBody>
        </p:sp>
        <p:pic>
          <p:nvPicPr>
            <p:cNvPr id="10" name="Picture 9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255A1749-2B9F-E445-A0E4-C0701A15EE89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25" t="18660" r="16779" b="6907"/>
            <a:stretch/>
          </p:blipFill>
          <p:spPr>
            <a:xfrm>
              <a:off x="6096000" y="2423347"/>
              <a:ext cx="3756096" cy="25380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EE8586-9E52-417A-86C7-88DBE59915A1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026992" y="4961407"/>
              <a:ext cx="389411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1600" dirty="0"/>
                <a:t>High Fidelity Center Line Crack Image</a:t>
              </a:r>
              <a:endParaRPr lang="en-CA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9395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680246" y="91102"/>
            <a:ext cx="7492154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600" dirty="0"/>
              <a:t>2. </a:t>
            </a:r>
            <a:r>
              <a:rPr lang="en-US" sz="3600" dirty="0" err="1"/>
              <a:t>Intermode</a:t>
            </a:r>
            <a:r>
              <a:rPr lang="en-US" sz="3600" dirty="0"/>
              <a:t> on Real Weld Flaws</a:t>
            </a:r>
            <a:endParaRPr lang="en-CA" sz="3600" baseline="30000" dirty="0"/>
          </a:p>
        </p:txBody>
      </p:sp>
      <p:pic>
        <p:nvPicPr>
          <p:cNvPr id="12" name="Content Placeholder 32">
            <a:extLst>
              <a:ext uri="{FF2B5EF4-FFF2-40B4-BE49-F238E27FC236}">
                <a16:creationId xmlns:a16="http://schemas.microsoft.com/office/drawing/2014/main" id="{B946FD1B-E737-B2EF-BEF1-916554D33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31"/>
          <a:stretch/>
        </p:blipFill>
        <p:spPr>
          <a:xfrm>
            <a:off x="680246" y="987574"/>
            <a:ext cx="8267386" cy="2376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7CB29D-6E91-A501-B5D8-424E88801F67}"/>
              </a:ext>
            </a:extLst>
          </p:cNvPr>
          <p:cNvSpPr txBox="1"/>
          <p:nvPr/>
        </p:nvSpPr>
        <p:spPr>
          <a:xfrm>
            <a:off x="1625458" y="350785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Setup: 7.5 MHz, 0.6 mm pitch, 44E aperture, 60S Wedge </a:t>
            </a:r>
          </a:p>
        </p:txBody>
      </p:sp>
    </p:spTree>
    <p:extLst>
      <p:ext uri="{BB962C8B-B14F-4D97-AF65-F5344CB8AC3E}">
        <p14:creationId xmlns:p14="http://schemas.microsoft.com/office/powerpoint/2010/main" val="166153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680246" y="91102"/>
            <a:ext cx="7492154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600" dirty="0"/>
              <a:t>2. </a:t>
            </a:r>
            <a:r>
              <a:rPr lang="en-US" sz="3600" dirty="0" err="1"/>
              <a:t>Intermode</a:t>
            </a:r>
            <a:r>
              <a:rPr lang="en-US" sz="3600" dirty="0"/>
              <a:t> on Real Weld Flaws</a:t>
            </a:r>
            <a:endParaRPr lang="en-CA" sz="3600" baseline="300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C63A1E3-8566-7321-1B62-77A8D5FE2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65"/>
          <a:stretch/>
        </p:blipFill>
        <p:spPr>
          <a:xfrm>
            <a:off x="788258" y="754956"/>
            <a:ext cx="7919602" cy="354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6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1043608" y="91102"/>
            <a:ext cx="7492154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600" dirty="0"/>
              <a:t>2. </a:t>
            </a:r>
            <a:r>
              <a:rPr lang="en-US" sz="3600" dirty="0" err="1"/>
              <a:t>Intermode</a:t>
            </a:r>
            <a:r>
              <a:rPr lang="en-US" sz="3600" dirty="0"/>
              <a:t> on Real Weld Flaws</a:t>
            </a:r>
            <a:endParaRPr lang="en-CA" sz="3600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6D453-B493-1F11-B51B-E8516EB30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4"/>
          <a:stretch/>
        </p:blipFill>
        <p:spPr>
          <a:xfrm>
            <a:off x="1259632" y="699542"/>
            <a:ext cx="625542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5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1043608" y="91102"/>
            <a:ext cx="7492154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600" dirty="0"/>
              <a:t>2. </a:t>
            </a:r>
            <a:r>
              <a:rPr lang="en-US" sz="3600" dirty="0" err="1"/>
              <a:t>Intermode</a:t>
            </a:r>
            <a:r>
              <a:rPr lang="en-US" sz="3600" dirty="0"/>
              <a:t> on Real Weld Flaws</a:t>
            </a:r>
            <a:endParaRPr lang="en-CA" sz="3600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110F6-BC64-AD53-A41C-CE65F2481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34"/>
          <a:stretch/>
        </p:blipFill>
        <p:spPr>
          <a:xfrm>
            <a:off x="749187" y="771550"/>
            <a:ext cx="7645626" cy="2852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5236A-9B83-154F-B945-3FAD0C6ACC8B}"/>
              </a:ext>
            </a:extLst>
          </p:cNvPr>
          <p:cNvSpPr txBox="1"/>
          <p:nvPr/>
        </p:nvSpPr>
        <p:spPr>
          <a:xfrm>
            <a:off x="467544" y="3667403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200" b="1" dirty="0"/>
              <a:t>Effortless Characterisation </a:t>
            </a:r>
            <a:r>
              <a:rPr lang="en-CA" sz="1200" dirty="0"/>
              <a:t>based on a “simple” </a:t>
            </a:r>
            <a:r>
              <a:rPr lang="en-CA" sz="1200" b="1" dirty="0"/>
              <a:t>image</a:t>
            </a:r>
          </a:p>
          <a:p>
            <a:pPr lvl="1"/>
            <a:r>
              <a:rPr lang="en-GB" sz="1200" b="1" dirty="0">
                <a:ea typeface="Calibri" panose="020F0502020204030204" pitchFamily="34" charset="0"/>
              </a:rPr>
              <a:t>Less result interpretation </a:t>
            </a:r>
            <a:r>
              <a:rPr lang="en-GB" sz="1200" dirty="0">
                <a:ea typeface="Calibri" panose="020F0502020204030204" pitchFamily="34" charset="0"/>
              </a:rPr>
              <a:t>and guess during the inspections</a:t>
            </a:r>
          </a:p>
          <a:p>
            <a:pPr lvl="1"/>
            <a:r>
              <a:rPr lang="en-GB" sz="1200" dirty="0">
                <a:ea typeface="Calibri" panose="020F0502020204030204" pitchFamily="34" charset="0"/>
              </a:rPr>
              <a:t>Better customers’ </a:t>
            </a:r>
            <a:r>
              <a:rPr lang="en-GB" sz="1200" b="1" dirty="0">
                <a:ea typeface="Calibri" panose="020F0502020204030204" pitchFamily="34" charset="0"/>
              </a:rPr>
              <a:t>confidence</a:t>
            </a:r>
            <a:r>
              <a:rPr lang="en-GB" sz="1200" dirty="0">
                <a:ea typeface="Calibri" panose="020F0502020204030204" pitchFamily="34" charset="0"/>
              </a:rPr>
              <a:t> in regards of the ultrasound data.</a:t>
            </a:r>
            <a:endParaRPr lang="en-CA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200" dirty="0"/>
              <a:t>Maximise your current probes, </a:t>
            </a:r>
            <a:r>
              <a:rPr lang="en-CA" sz="1200" b="1" dirty="0"/>
              <a:t>32E</a:t>
            </a:r>
            <a:r>
              <a:rPr lang="en-CA" sz="1200" dirty="0"/>
              <a:t> probe </a:t>
            </a:r>
            <a:r>
              <a:rPr lang="en-CA" sz="1200" b="1" dirty="0"/>
              <a:t>performance</a:t>
            </a:r>
            <a:r>
              <a:rPr lang="en-CA" sz="1200" dirty="0"/>
              <a:t> is getting closer to the </a:t>
            </a:r>
            <a:r>
              <a:rPr lang="en-CA" sz="1200" b="1" dirty="0"/>
              <a:t>64E</a:t>
            </a:r>
            <a:r>
              <a:rPr lang="en-CA" sz="1200" dirty="0"/>
              <a:t> models!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ea typeface="Calibri" panose="020F0502020204030204" pitchFamily="34" charset="0"/>
              </a:rPr>
              <a:t>TFM has never been so close to </a:t>
            </a:r>
            <a:r>
              <a:rPr lang="en-GB" sz="1200" b="1" dirty="0">
                <a:ea typeface="Calibri" panose="020F0502020204030204" pitchFamily="34" charset="0"/>
              </a:rPr>
              <a:t>reality</a:t>
            </a:r>
            <a:r>
              <a:rPr lang="en-GB" sz="1200" dirty="0">
                <a:ea typeface="Calibri" panose="020F0502020204030204" pitchFamily="34" charset="0"/>
              </a:rPr>
              <a:t>. You can see what the defect profiles look like. 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8980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755576" y="91102"/>
            <a:ext cx="3528392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600" dirty="0"/>
              <a:t>3.1 </a:t>
            </a:r>
            <a:r>
              <a:rPr lang="en-US" sz="3600" dirty="0"/>
              <a:t>Sensitivity</a:t>
            </a:r>
            <a:endParaRPr lang="en-CA" sz="3600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5236A-9B83-154F-B945-3FAD0C6ACC8B}"/>
              </a:ext>
            </a:extLst>
          </p:cNvPr>
          <p:cNvSpPr txBox="1"/>
          <p:nvPr/>
        </p:nvSpPr>
        <p:spPr>
          <a:xfrm>
            <a:off x="539552" y="915566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Keep Max = No sensitivity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It is like a folded TFM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For e.g., when you do </a:t>
            </a:r>
            <a:r>
              <a:rPr lang="en-CA" b="1" dirty="0"/>
              <a:t>TT/TTTT/6T</a:t>
            </a:r>
            <a:r>
              <a:rPr lang="en-CA" dirty="0"/>
              <a:t>, it is a </a:t>
            </a:r>
            <a:r>
              <a:rPr lang="en-CA" b="1" dirty="0"/>
              <a:t>3-skip TT </a:t>
            </a:r>
            <a:r>
              <a:rPr lang="en-CA" dirty="0"/>
              <a:t>folded TFM.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Product; Require about +15 dB of scanning gain.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TFM image is never noise free and always positive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near zeros modes will not amplify the background noise but </a:t>
            </a:r>
            <a:r>
              <a:rPr lang="en-US" b="1" dirty="0"/>
              <a:t>will reduce it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TFMi</a:t>
            </a:r>
            <a:r>
              <a:rPr lang="en-US" dirty="0"/>
              <a:t> Images are closer to a binary-colored image. Like a photo, there is an object, or not!</a:t>
            </a:r>
          </a:p>
        </p:txBody>
      </p:sp>
    </p:spTree>
    <p:extLst>
      <p:ext uri="{BB962C8B-B14F-4D97-AF65-F5344CB8AC3E}">
        <p14:creationId xmlns:p14="http://schemas.microsoft.com/office/powerpoint/2010/main" val="3911298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755576" y="91102"/>
            <a:ext cx="5400600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200" dirty="0"/>
              <a:t>3.2 Signal to Noise Levels</a:t>
            </a:r>
            <a:endParaRPr lang="en-CA" sz="32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04B005F-AA7D-4224-2233-4FF19560DB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5823" y="987574"/>
                <a:ext cx="7717904" cy="1808111"/>
              </a:xfrm>
              <a:prstGeom prst="rect">
                <a:avLst/>
              </a:prstGeom>
            </p:spPr>
            <p:txBody>
              <a:bodyPr/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CA" sz="2400" dirty="0"/>
                  <a:t>Low </a:t>
                </a:r>
                <a:r>
                  <a:rPr lang="en-CA" sz="2400" b="1" dirty="0"/>
                  <a:t>amplitude</a:t>
                </a:r>
                <a:r>
                  <a:rPr lang="en-CA" sz="2400" dirty="0"/>
                  <a:t> pixels </a:t>
                </a:r>
                <a:r>
                  <a:rPr lang="en-CA" sz="2400" b="1" dirty="0"/>
                  <a:t>decrease</a:t>
                </a:r>
                <a:r>
                  <a:rPr lang="en-CA" sz="2400" dirty="0"/>
                  <a:t> noise levels</a:t>
                </a:r>
              </a:p>
              <a:p>
                <a:r>
                  <a:rPr lang="en-CA" sz="2400" dirty="0"/>
                  <a:t>The product effect is very close to the </a:t>
                </a:r>
                <a:r>
                  <a:rPr lang="en-CA" sz="2400" b="1" dirty="0"/>
                  <a:t>geometric mean filtering</a:t>
                </a:r>
              </a:p>
              <a:p>
                <a14:m>
                  <m:oMath xmlns:m="http://schemas.openxmlformats.org/officeDocument/2006/math">
                    <m:r>
                      <a:rPr lang="en-CA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𝑆𝑁𝑅</m:t>
                    </m:r>
                    <m:r>
                      <a:rPr lang="en-CA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20</m:t>
                    </m:r>
                    <m:func>
                      <m:func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𝑃𝑒𝑎𝑘</m:t>
                                    </m:r>
                                  </m:e>
                                  <m:sub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𝑀𝑜𝑑𝑒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CA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𝐵𝑎𝑠𝑒𝑙𝑖𝑛𝑒</m:t>
                                </m:r>
                                <m:r>
                                  <a:rPr lang="en-CA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  <m:r>
                                  <a:rPr lang="en-CA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𝑛𝑜𝑖𝑠𝑒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CA" sz="2400" b="1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04B005F-AA7D-4224-2233-4FF19560D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23" y="987574"/>
                <a:ext cx="7717904" cy="1808111"/>
              </a:xfrm>
              <a:prstGeom prst="rect">
                <a:avLst/>
              </a:prstGeom>
              <a:blipFill>
                <a:blip r:embed="rId2"/>
                <a:stretch>
                  <a:fillRect t="-269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F8E17EF-8022-9609-5A47-118BF65A17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19" r="20619" b="26983"/>
          <a:stretch/>
        </p:blipFill>
        <p:spPr>
          <a:xfrm>
            <a:off x="1695032" y="3075806"/>
            <a:ext cx="5753935" cy="12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611560" y="123478"/>
            <a:ext cx="4392488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600" dirty="0"/>
              <a:t>3.3 Height Sizing</a:t>
            </a:r>
            <a:endParaRPr lang="en-CA" sz="3600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5236A-9B83-154F-B945-3FAD0C6ACC8B}"/>
              </a:ext>
            </a:extLst>
          </p:cNvPr>
          <p:cNvSpPr txBox="1"/>
          <p:nvPr/>
        </p:nvSpPr>
        <p:spPr>
          <a:xfrm>
            <a:off x="683568" y="98757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 this experience, we also compared to a 15 MHz TOFD scan.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Among all TFM and </a:t>
            </a:r>
            <a:r>
              <a:rPr lang="en-CA" dirty="0" err="1"/>
              <a:t>Intermode</a:t>
            </a:r>
            <a:r>
              <a:rPr lang="en-CA" dirty="0"/>
              <a:t> techniques, the </a:t>
            </a:r>
            <a:r>
              <a:rPr lang="en-CA" b="1" dirty="0"/>
              <a:t>closer height evaluation to TOFD was </a:t>
            </a:r>
            <a:r>
              <a:rPr lang="en-CA" b="1" dirty="0" err="1"/>
              <a:t>TFMi</a:t>
            </a:r>
            <a:r>
              <a:rPr lang="en-CA" b="1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err="1"/>
              <a:t>TFMi</a:t>
            </a:r>
            <a:r>
              <a:rPr lang="en-CA" b="1" dirty="0"/>
              <a:t> </a:t>
            </a:r>
            <a:r>
              <a:rPr lang="en-CA" dirty="0"/>
              <a:t>deviation was 17% better than TFM.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Standard deviation of all TFM modes to all defects 1.0 mm (0.004 inch)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Standard deviation of all </a:t>
            </a:r>
            <a:r>
              <a:rPr lang="en-CA" dirty="0" err="1"/>
              <a:t>TFMi</a:t>
            </a:r>
            <a:r>
              <a:rPr lang="en-CA" dirty="0"/>
              <a:t> scans is 0.83 mm (0.0033 inches)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TFMi</a:t>
            </a:r>
            <a:r>
              <a:rPr lang="en-CA" dirty="0"/>
              <a:t> </a:t>
            </a:r>
            <a:r>
              <a:rPr lang="en-CA" b="1" dirty="0"/>
              <a:t>does not have </a:t>
            </a:r>
            <a:r>
              <a:rPr lang="en-CA" dirty="0"/>
              <a:t>the TOFD intrinsic </a:t>
            </a:r>
            <a:r>
              <a:rPr lang="en-CA" b="1" dirty="0"/>
              <a:t>lateral wave </a:t>
            </a:r>
            <a:r>
              <a:rPr lang="en-CA" dirty="0"/>
              <a:t>limitations.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Lateral wave hides surface and useful signals. </a:t>
            </a:r>
          </a:p>
        </p:txBody>
      </p:sp>
    </p:spTree>
    <p:extLst>
      <p:ext uri="{BB962C8B-B14F-4D97-AF65-F5344CB8AC3E}">
        <p14:creationId xmlns:p14="http://schemas.microsoft.com/office/powerpoint/2010/main" val="412618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611560" y="123478"/>
            <a:ext cx="5904656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200" dirty="0"/>
              <a:t>3.4 Sharpness Advantage</a:t>
            </a:r>
            <a:endParaRPr lang="en-CA" sz="3200" baseline="30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E04B9-253A-A842-3D2D-64862DEE4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87574"/>
            <a:ext cx="781414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5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23826D-97D4-21C5-625D-B85B47EA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051" y="1419622"/>
            <a:ext cx="6347048" cy="3394472"/>
          </a:xfrm>
        </p:spPr>
        <p:txBody>
          <a:bodyPr/>
          <a:lstStyle/>
          <a:p>
            <a:r>
              <a:rPr lang="en-US" sz="1600" dirty="0"/>
              <a:t>SIMPLICITY</a:t>
            </a:r>
          </a:p>
          <a:p>
            <a:pPr lvl="1"/>
            <a:r>
              <a:rPr lang="en-US" sz="1600" dirty="0"/>
              <a:t>Customer support by people who care.</a:t>
            </a:r>
          </a:p>
          <a:p>
            <a:pPr lvl="1"/>
            <a:r>
              <a:rPr lang="en-US" sz="1600" dirty="0"/>
              <a:t>Solutions with clever design for smooth operations.</a:t>
            </a:r>
          </a:p>
          <a:p>
            <a:r>
              <a:rPr lang="en-US" sz="1600" dirty="0"/>
              <a:t>CAPABILITY</a:t>
            </a:r>
          </a:p>
          <a:p>
            <a:pPr lvl="1"/>
            <a:r>
              <a:rPr lang="en-GB" sz="1600" dirty="0"/>
              <a:t>Global network with partners in more than 50 countries.</a:t>
            </a:r>
            <a:endParaRPr lang="en-US" sz="1600" dirty="0"/>
          </a:p>
          <a:p>
            <a:pPr lvl="1"/>
            <a:r>
              <a:rPr lang="en-US" sz="1600" dirty="0"/>
              <a:t>Product development based on technology innovations.</a:t>
            </a:r>
          </a:p>
          <a:p>
            <a:r>
              <a:rPr lang="en-US" sz="1600" dirty="0"/>
              <a:t>RELIABILITY</a:t>
            </a:r>
          </a:p>
          <a:p>
            <a:pPr lvl="1"/>
            <a:r>
              <a:rPr lang="en-US" sz="1600" dirty="0"/>
              <a:t>Business relationship based on trust and confidence.</a:t>
            </a:r>
          </a:p>
          <a:p>
            <a:pPr lvl="1"/>
            <a:r>
              <a:rPr lang="en-US" sz="1600" dirty="0"/>
              <a:t>Products built to withstand the NDT real life conditions.</a:t>
            </a:r>
          </a:p>
          <a:p>
            <a:endParaRPr lang="en-C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AB1BA8B-0181-5E77-6E28-FE56AEDD7F0D}"/>
              </a:ext>
            </a:extLst>
          </p:cNvPr>
          <p:cNvSpPr txBox="1">
            <a:spLocks/>
          </p:cNvSpPr>
          <p:nvPr/>
        </p:nvSpPr>
        <p:spPr>
          <a:xfrm>
            <a:off x="2297448" y="434033"/>
            <a:ext cx="6467674" cy="74587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/>
              <a:t>A brand that stands strong over years for the quality of its people &amp; values</a:t>
            </a:r>
          </a:p>
        </p:txBody>
      </p:sp>
      <p:sp>
        <p:nvSpPr>
          <p:cNvPr id="4" name="ZoneTexte 8">
            <a:extLst>
              <a:ext uri="{FF2B5EF4-FFF2-40B4-BE49-F238E27FC236}">
                <a16:creationId xmlns:a16="http://schemas.microsoft.com/office/drawing/2014/main" id="{0DCDD3A7-2B8F-836F-B752-B23F4AFD2CCC}"/>
              </a:ext>
            </a:extLst>
          </p:cNvPr>
          <p:cNvSpPr txBox="1"/>
          <p:nvPr/>
        </p:nvSpPr>
        <p:spPr>
          <a:xfrm>
            <a:off x="1043608" y="1541681"/>
            <a:ext cx="627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MOTTO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F03A439-3328-9AF5-8DA7-F2F7A61CF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00" y="123478"/>
            <a:ext cx="1472238" cy="10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45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611560" y="123478"/>
            <a:ext cx="5904656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200" dirty="0"/>
              <a:t>3.4 Sharpness Advantage</a:t>
            </a:r>
            <a:endParaRPr lang="en-CA" sz="32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19EEBB-9D9E-8896-3B98-B0CF29C3F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00974"/>
            <a:ext cx="5180952" cy="4219048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DBFE8B-EDB5-1520-3CEF-D9EF1241E7D9}"/>
              </a:ext>
            </a:extLst>
          </p:cNvPr>
          <p:cNvSpPr txBox="1">
            <a:spLocks/>
          </p:cNvSpPr>
          <p:nvPr/>
        </p:nvSpPr>
        <p:spPr>
          <a:xfrm>
            <a:off x="5843968" y="1614354"/>
            <a:ext cx="3109392" cy="129614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ü"/>
            </a:pPr>
            <a:r>
              <a:rPr lang="en-CA" sz="1400" dirty="0" err="1"/>
              <a:t>TFMi</a:t>
            </a:r>
            <a:r>
              <a:rPr lang="en-CA" sz="1400" dirty="0"/>
              <a:t> echo width = 0.28 mm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1400" dirty="0"/>
              <a:t>PA TTTT echo width = 0.45 mm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1400" dirty="0"/>
              <a:t>Sharper Contour (Slope)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1400" dirty="0"/>
              <a:t>Better Height Sizing</a:t>
            </a:r>
          </a:p>
        </p:txBody>
      </p:sp>
    </p:spTree>
    <p:extLst>
      <p:ext uri="{BB962C8B-B14F-4D97-AF65-F5344CB8AC3E}">
        <p14:creationId xmlns:p14="http://schemas.microsoft.com/office/powerpoint/2010/main" val="2793886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611560" y="123478"/>
            <a:ext cx="5904656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200" dirty="0"/>
              <a:t>4 New Considerations</a:t>
            </a:r>
            <a:endParaRPr lang="en-CA" sz="3200" baseline="300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DBFE8B-EDB5-1520-3CEF-D9EF1241E7D9}"/>
              </a:ext>
            </a:extLst>
          </p:cNvPr>
          <p:cNvSpPr txBox="1">
            <a:spLocks/>
          </p:cNvSpPr>
          <p:nvPr/>
        </p:nvSpPr>
        <p:spPr>
          <a:xfrm>
            <a:off x="611560" y="1059582"/>
            <a:ext cx="6120680" cy="129614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1600" dirty="0"/>
              <a:t>SDH Reflector</a:t>
            </a:r>
          </a:p>
          <a:p>
            <a:r>
              <a:rPr lang="en-CA" sz="1600" dirty="0"/>
              <a:t>Calibration</a:t>
            </a:r>
          </a:p>
          <a:p>
            <a:r>
              <a:rPr lang="en-CA" sz="1600" dirty="0"/>
              <a:t>Velocity, Probe Zero and Thickness</a:t>
            </a:r>
          </a:p>
        </p:txBody>
      </p:sp>
    </p:spTree>
    <p:extLst>
      <p:ext uri="{BB962C8B-B14F-4D97-AF65-F5344CB8AC3E}">
        <p14:creationId xmlns:p14="http://schemas.microsoft.com/office/powerpoint/2010/main" val="1400364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611560" y="123478"/>
            <a:ext cx="5904656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200" dirty="0"/>
              <a:t>4.1 Side Drilled Hole in </a:t>
            </a:r>
            <a:r>
              <a:rPr lang="en-CA" sz="3200" dirty="0" err="1"/>
              <a:t>TFMi</a:t>
            </a:r>
            <a:r>
              <a:rPr lang="en-CA" sz="3200" dirty="0"/>
              <a:t> </a:t>
            </a:r>
            <a:endParaRPr lang="en-CA" sz="3200" baseline="300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DBFE8B-EDB5-1520-3CEF-D9EF1241E7D9}"/>
              </a:ext>
            </a:extLst>
          </p:cNvPr>
          <p:cNvSpPr txBox="1">
            <a:spLocks/>
          </p:cNvSpPr>
          <p:nvPr/>
        </p:nvSpPr>
        <p:spPr>
          <a:xfrm>
            <a:off x="611560" y="3435846"/>
            <a:ext cx="7768643" cy="115212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1000"/>
              </a:spcAft>
            </a:pPr>
            <a:r>
              <a:rPr lang="en-CA" sz="1400" i="1" dirty="0">
                <a:solidFill>
                  <a:srgbClr val="56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Image comparison and -6 dB height evaluation; TT, TTTT, TT/TTTT and TT/TTT/TTTT over a </a:t>
            </a:r>
            <a:r>
              <a:rPr lang="en-CA" sz="1400" b="1" i="1" dirty="0">
                <a:solidFill>
                  <a:srgbClr val="5656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2 mm SDH</a:t>
            </a:r>
          </a:p>
          <a:p>
            <a:pPr marL="109728" indent="0">
              <a:buNone/>
            </a:pPr>
            <a:r>
              <a:rPr lang="en-CA" sz="1200" dirty="0"/>
              <a:t>Same Setup: </a:t>
            </a:r>
          </a:p>
          <a:p>
            <a:pPr marL="109728" indent="0">
              <a:buNone/>
            </a:pPr>
            <a:r>
              <a:rPr lang="en-CA" sz="1200" dirty="0"/>
              <a:t>7.5 MHz, 0.6 mm pitch, 44E aperture, 60S Wedge. 8 mm Index Offset </a:t>
            </a:r>
          </a:p>
          <a:p>
            <a:pPr>
              <a:spcAft>
                <a:spcPts val="1000"/>
              </a:spcAft>
            </a:pPr>
            <a:endParaRPr lang="en-CA" sz="1400" b="1" i="1" dirty="0">
              <a:solidFill>
                <a:srgbClr val="56565A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ADB5071-118E-BDB3-0249-FE95B403C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50"/>
          <a:stretch/>
        </p:blipFill>
        <p:spPr>
          <a:xfrm>
            <a:off x="959482" y="823742"/>
            <a:ext cx="722503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33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611560" y="123478"/>
            <a:ext cx="5904656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200" dirty="0"/>
              <a:t>4.2 Calibrations</a:t>
            </a:r>
            <a:endParaRPr lang="en-CA" sz="3200" baseline="300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DBFE8B-EDB5-1520-3CEF-D9EF1241E7D9}"/>
              </a:ext>
            </a:extLst>
          </p:cNvPr>
          <p:cNvSpPr txBox="1">
            <a:spLocks/>
          </p:cNvSpPr>
          <p:nvPr/>
        </p:nvSpPr>
        <p:spPr>
          <a:xfrm>
            <a:off x="611560" y="1059582"/>
            <a:ext cx="7704856" cy="144016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1400" dirty="0" err="1"/>
              <a:t>TFMi</a:t>
            </a:r>
            <a:r>
              <a:rPr lang="en-CA" sz="1400" dirty="0"/>
              <a:t> scan </a:t>
            </a:r>
            <a:r>
              <a:rPr lang="en-CA" sz="1400" b="1" dirty="0"/>
              <a:t>cannot</a:t>
            </a:r>
            <a:r>
              <a:rPr lang="en-CA" sz="1400" dirty="0"/>
              <a:t> be a </a:t>
            </a:r>
            <a:r>
              <a:rPr lang="en-CA" sz="1400" b="1" dirty="0"/>
              <a:t>amplitude based </a:t>
            </a:r>
            <a:r>
              <a:rPr lang="en-CA" sz="1400" dirty="0"/>
              <a:t>technique. The scanning gain parameter is more a </a:t>
            </a:r>
            <a:r>
              <a:rPr lang="en-CA" sz="1400" b="1" dirty="0"/>
              <a:t>brightness</a:t>
            </a:r>
            <a:r>
              <a:rPr lang="en-CA" sz="1400" dirty="0"/>
              <a:t> correction. </a:t>
            </a:r>
          </a:p>
          <a:p>
            <a:r>
              <a:rPr lang="en-CA" sz="1400" b="1" dirty="0"/>
              <a:t>Amplitude fidelity </a:t>
            </a:r>
            <a:r>
              <a:rPr lang="en-CA" sz="1400" dirty="0"/>
              <a:t>check still works. </a:t>
            </a:r>
          </a:p>
          <a:p>
            <a:r>
              <a:rPr lang="en-CA" sz="1400" b="1" dirty="0"/>
              <a:t>Radius</a:t>
            </a:r>
            <a:r>
              <a:rPr lang="en-CA" sz="1400" dirty="0"/>
              <a:t> reflector strictly works with the </a:t>
            </a:r>
            <a:r>
              <a:rPr lang="en-CA" sz="1400" b="1" dirty="0"/>
              <a:t>TT</a:t>
            </a:r>
            <a:r>
              <a:rPr lang="en-CA" sz="1400" dirty="0"/>
              <a:t> mode. Adding more modes on radius provides no advantages. </a:t>
            </a:r>
          </a:p>
        </p:txBody>
      </p:sp>
    </p:spTree>
    <p:extLst>
      <p:ext uri="{BB962C8B-B14F-4D97-AF65-F5344CB8AC3E}">
        <p14:creationId xmlns:p14="http://schemas.microsoft.com/office/powerpoint/2010/main" val="2273007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611560" y="123478"/>
            <a:ext cx="7344816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2800" dirty="0"/>
              <a:t>4.3 Velocity, Probe Zero and Thickness</a:t>
            </a:r>
            <a:endParaRPr lang="en-CA" sz="2800" baseline="300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DBFE8B-EDB5-1520-3CEF-D9EF1241E7D9}"/>
              </a:ext>
            </a:extLst>
          </p:cNvPr>
          <p:cNvSpPr txBox="1">
            <a:spLocks/>
          </p:cNvSpPr>
          <p:nvPr/>
        </p:nvSpPr>
        <p:spPr>
          <a:xfrm>
            <a:off x="467544" y="1259035"/>
            <a:ext cx="4248472" cy="309634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1600" dirty="0" err="1"/>
              <a:t>TFMi</a:t>
            </a:r>
            <a:r>
              <a:rPr lang="en-CA" sz="1600" dirty="0"/>
              <a:t> creates </a:t>
            </a:r>
            <a:r>
              <a:rPr lang="en-CA" sz="1600" b="1" dirty="0"/>
              <a:t>sharp images</a:t>
            </a:r>
            <a:r>
              <a:rPr lang="en-CA" sz="1600" dirty="0"/>
              <a:t>. This requires also a </a:t>
            </a:r>
            <a:r>
              <a:rPr lang="en-CA" sz="1600" b="1" dirty="0"/>
              <a:t>precise</a:t>
            </a:r>
            <a:r>
              <a:rPr lang="en-CA" sz="1600" dirty="0"/>
              <a:t> Velocity and Probe zero </a:t>
            </a:r>
            <a:r>
              <a:rPr lang="en-CA" sz="1600" b="1" dirty="0"/>
              <a:t>calibration</a:t>
            </a:r>
            <a:r>
              <a:rPr lang="en-CA" sz="1600" dirty="0"/>
              <a:t>.</a:t>
            </a:r>
          </a:p>
          <a:p>
            <a:r>
              <a:rPr lang="en-US" sz="1600" dirty="0"/>
              <a:t>An </a:t>
            </a:r>
            <a:r>
              <a:rPr lang="en-US" sz="1600" b="1" dirty="0"/>
              <a:t>incorrect thickness </a:t>
            </a:r>
            <a:r>
              <a:rPr lang="en-US" sz="1600" dirty="0"/>
              <a:t>parameter will result in a faulty scan plan.</a:t>
            </a:r>
          </a:p>
          <a:p>
            <a:pPr marL="457200" lvl="1" indent="0">
              <a:buNone/>
            </a:pPr>
            <a:r>
              <a:rPr lang="en-CA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particularly problematic for those propagation modes assuming a </a:t>
            </a:r>
            <a:r>
              <a:rPr lang="en-CA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backwall reflection </a:t>
            </a:r>
            <a:r>
              <a:rPr lang="en-CA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pulse or returning wavefront.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6CF71E-A47D-F343-9FFE-810CB647C159}"/>
              </a:ext>
            </a:extLst>
          </p:cNvPr>
          <p:cNvGrpSpPr/>
          <p:nvPr/>
        </p:nvGrpSpPr>
        <p:grpSpPr>
          <a:xfrm>
            <a:off x="4788024" y="1131590"/>
            <a:ext cx="3888432" cy="2808312"/>
            <a:chOff x="5300598" y="3294063"/>
            <a:chExt cx="4632542" cy="2756596"/>
          </a:xfrm>
        </p:grpSpPr>
        <p:pic>
          <p:nvPicPr>
            <p:cNvPr id="5" name="Content Placeholder 10">
              <a:extLst>
                <a:ext uri="{FF2B5EF4-FFF2-40B4-BE49-F238E27FC236}">
                  <a16:creationId xmlns:a16="http://schemas.microsoft.com/office/drawing/2014/main" id="{CCD70FE2-4C14-1B6B-CEF8-02902EFF22E7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/>
            <a:srcRect l="13567" t="33090"/>
            <a:stretch/>
          </p:blipFill>
          <p:spPr>
            <a:xfrm>
              <a:off x="6626267" y="3429000"/>
              <a:ext cx="3306873" cy="260414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786844-C28A-75A7-0398-3041A332579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836245" y="3294063"/>
              <a:ext cx="861864" cy="415131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0B23DC-2B4A-3820-B51F-9126AEF0AC1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653403" y="5635528"/>
              <a:ext cx="1259736" cy="415131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5E3A7D-3966-56FF-F18B-8633E2C0628A}"/>
                </a:ext>
              </a:extLst>
            </p:cNvPr>
            <p:cNvSpPr txBox="1"/>
            <p:nvPr/>
          </p:nvSpPr>
          <p:spPr>
            <a:xfrm>
              <a:off x="5300598" y="4407907"/>
              <a:ext cx="1991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5T Wall Reflections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553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611560" y="123478"/>
            <a:ext cx="7344816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2800" dirty="0"/>
              <a:t>Conclusion</a:t>
            </a:r>
            <a:endParaRPr lang="en-CA" sz="2800" baseline="300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DBFE8B-EDB5-1520-3CEF-D9EF1241E7D9}"/>
              </a:ext>
            </a:extLst>
          </p:cNvPr>
          <p:cNvSpPr txBox="1">
            <a:spLocks/>
          </p:cNvSpPr>
          <p:nvPr/>
        </p:nvSpPr>
        <p:spPr>
          <a:xfrm>
            <a:off x="755576" y="771550"/>
            <a:ext cx="6840760" cy="44924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1600" dirty="0"/>
              <a:t>The evolution of ultrasound techniques is thrilling and faster than ever!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59CF44-6685-9B42-7EB6-DE197714E532}"/>
              </a:ext>
            </a:extLst>
          </p:cNvPr>
          <p:cNvGrpSpPr/>
          <p:nvPr/>
        </p:nvGrpSpPr>
        <p:grpSpPr>
          <a:xfrm>
            <a:off x="615462" y="1542565"/>
            <a:ext cx="8424935" cy="2829385"/>
            <a:chOff x="15428" y="2531744"/>
            <a:chExt cx="11518901" cy="35666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68C7F3-5D2F-4DCE-11D9-CD4898FD9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503" t="2754" r="60423" b="21840"/>
            <a:stretch/>
          </p:blipFill>
          <p:spPr>
            <a:xfrm>
              <a:off x="15428" y="3836116"/>
              <a:ext cx="1912619" cy="22622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306DFEE-5259-0200-FDBE-4D80ADB6F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467" t="1945" r="18459" b="22649"/>
            <a:stretch/>
          </p:blipFill>
          <p:spPr>
            <a:xfrm>
              <a:off x="1952493" y="3580971"/>
              <a:ext cx="1912618" cy="226228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A70CDDD-CB99-CAC4-C2A9-3EBBA75C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619" t="4185" r="57493" b="54306"/>
            <a:stretch/>
          </p:blipFill>
          <p:spPr>
            <a:xfrm>
              <a:off x="3863533" y="3196589"/>
              <a:ext cx="2356155" cy="226228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52D67C-3E94-B979-1AB8-676EBA21B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474" t="2411" r="12577" b="56080"/>
            <a:stretch/>
          </p:blipFill>
          <p:spPr>
            <a:xfrm>
              <a:off x="6219688" y="2812206"/>
              <a:ext cx="2665926" cy="226228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3A0F0D8-7F56-E584-599E-03F5D80C2E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980" t="50000" r="32071" b="11247"/>
            <a:stretch/>
          </p:blipFill>
          <p:spPr>
            <a:xfrm>
              <a:off x="8885614" y="2531744"/>
              <a:ext cx="2648715" cy="2098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2564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611560" y="123478"/>
            <a:ext cx="7344816" cy="53643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2800" dirty="0"/>
              <a:t>Conclusion</a:t>
            </a:r>
            <a:endParaRPr lang="en-CA" sz="2800" baseline="300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DBFE8B-EDB5-1520-3CEF-D9EF1241E7D9}"/>
              </a:ext>
            </a:extLst>
          </p:cNvPr>
          <p:cNvSpPr txBox="1">
            <a:spLocks/>
          </p:cNvSpPr>
          <p:nvPr/>
        </p:nvSpPr>
        <p:spPr>
          <a:xfrm>
            <a:off x="683568" y="843558"/>
            <a:ext cx="8208912" cy="302433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1800" dirty="0" err="1"/>
              <a:t>TFMi</a:t>
            </a:r>
            <a:r>
              <a:rPr lang="en-CA" sz="1800" dirty="0"/>
              <a:t> is </a:t>
            </a:r>
            <a:r>
              <a:rPr lang="en-CA" sz="1800" b="1" dirty="0"/>
              <a:t>superior</a:t>
            </a:r>
            <a:r>
              <a:rPr lang="en-CA" sz="1800" dirty="0"/>
              <a:t> on weld analysis. </a:t>
            </a:r>
          </a:p>
          <a:p>
            <a:pPr lvl="1"/>
            <a:r>
              <a:rPr lang="en-CA" sz="1800" b="1" dirty="0"/>
              <a:t>SNR</a:t>
            </a:r>
            <a:r>
              <a:rPr lang="en-CA" sz="1800" dirty="0"/>
              <a:t> for a cleaner image</a:t>
            </a:r>
          </a:p>
          <a:p>
            <a:pPr lvl="1"/>
            <a:r>
              <a:rPr lang="en-CA" sz="1800" b="1" dirty="0"/>
              <a:t>Better flaw shape accuracy</a:t>
            </a:r>
          </a:p>
          <a:p>
            <a:r>
              <a:rPr lang="en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Defect characterisation </a:t>
            </a:r>
            <a:r>
              <a:rPr lang="en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precise</a:t>
            </a:r>
            <a:r>
              <a:rPr lang="en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height dimension </a:t>
            </a:r>
            <a:r>
              <a:rPr lang="en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</a:t>
            </a:r>
            <a:r>
              <a:rPr lang="en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critical </a:t>
            </a:r>
            <a:r>
              <a:rPr lang="en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  <a:r>
              <a:rPr lang="en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CA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TFMi</a:t>
            </a:r>
            <a:r>
              <a:rPr lang="en-CA" sz="1800" dirty="0">
                <a:ea typeface="Calibri" panose="020F0502020204030204" pitchFamily="34" charset="0"/>
                <a:cs typeface="Times New Roman" panose="02020603050405020304" pitchFamily="18" charset="0"/>
              </a:rPr>
              <a:t> offers to the user to check and merge many modes at the same time. </a:t>
            </a:r>
          </a:p>
          <a:p>
            <a:pPr lvl="1"/>
            <a:r>
              <a:rPr lang="en-CA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TFMi</a:t>
            </a:r>
            <a:r>
              <a:rPr lang="en-CA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may not wor</a:t>
            </a:r>
            <a:r>
              <a:rPr lang="en-CA" sz="1800" dirty="0">
                <a:ea typeface="Calibri" panose="020F0502020204030204" pitchFamily="34" charset="0"/>
                <a:cs typeface="Times New Roman" panose="02020603050405020304" pitchFamily="18" charset="0"/>
              </a:rPr>
              <a:t>k by using less favorable modes.</a:t>
            </a:r>
            <a:endParaRPr lang="en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43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p&#10;&#10;Description generated with high confidence">
            <a:extLst>
              <a:ext uri="{FF2B5EF4-FFF2-40B4-BE49-F238E27FC236}">
                <a16:creationId xmlns:a16="http://schemas.microsoft.com/office/drawing/2014/main" id="{6B5F9DD2-C98F-BDC0-91DB-43C3358559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10294" y="1347614"/>
            <a:ext cx="5433706" cy="3056458"/>
          </a:xfrm>
          <a:prstGeom prst="rect">
            <a:avLst/>
          </a:prstGeom>
        </p:spPr>
      </p:pic>
      <p:sp>
        <p:nvSpPr>
          <p:cNvPr id="3" name="Titre 5">
            <a:extLst>
              <a:ext uri="{FF2B5EF4-FFF2-40B4-BE49-F238E27FC236}">
                <a16:creationId xmlns:a16="http://schemas.microsoft.com/office/drawing/2014/main" id="{09E362B3-7833-D2ED-0EF0-A2A49EE35542}"/>
              </a:ext>
            </a:extLst>
          </p:cNvPr>
          <p:cNvSpPr txBox="1">
            <a:spLocks/>
          </p:cNvSpPr>
          <p:nvPr/>
        </p:nvSpPr>
        <p:spPr>
          <a:xfrm>
            <a:off x="539552" y="555526"/>
            <a:ext cx="4165848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/>
              <a:t>Contact us to find your ultrasonic NDT solutions!</a:t>
            </a:r>
          </a:p>
        </p:txBody>
      </p:sp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153BF922-D862-A882-AD51-708A03BEA873}"/>
              </a:ext>
            </a:extLst>
          </p:cNvPr>
          <p:cNvSpPr txBox="1">
            <a:spLocks/>
          </p:cNvSpPr>
          <p:nvPr/>
        </p:nvSpPr>
        <p:spPr>
          <a:xfrm>
            <a:off x="682234" y="2079836"/>
            <a:ext cx="3385710" cy="229211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en-CA" sz="2800" b="1"/>
              <a:t>Sonatest </a:t>
            </a:r>
            <a:r>
              <a:rPr lang="en-CA" sz="2800"/>
              <a:t>(Headquarters)</a:t>
            </a:r>
          </a:p>
          <a:p>
            <a:pPr marL="457200" lvl="1" indent="0">
              <a:buFont typeface="Verdana"/>
              <a:buNone/>
            </a:pPr>
            <a:r>
              <a:rPr lang="en-CA"/>
              <a:t>Milton Keynes, United Kingdom</a:t>
            </a:r>
          </a:p>
          <a:p>
            <a:pPr marL="457200" lvl="1" indent="0">
              <a:buFont typeface="Verdana"/>
              <a:buNone/>
            </a:pPr>
            <a:r>
              <a:rPr lang="en-CA" b="1"/>
              <a:t>t:</a:t>
            </a:r>
            <a:r>
              <a:rPr lang="en-CA"/>
              <a:t> +44 (0) 1908 316345</a:t>
            </a:r>
          </a:p>
          <a:p>
            <a:pPr marL="457200" lvl="1" indent="0">
              <a:buFont typeface="Verdana"/>
              <a:buNone/>
            </a:pPr>
            <a:r>
              <a:rPr lang="en-CA" b="1"/>
              <a:t>e: sales@sonatest.com</a:t>
            </a:r>
          </a:p>
          <a:p>
            <a:pPr marL="0" indent="0">
              <a:buFont typeface="Wingdings 3"/>
              <a:buNone/>
            </a:pPr>
            <a:endParaRPr lang="en-CA" sz="1050" b="1"/>
          </a:p>
          <a:p>
            <a:pPr marL="0" indent="0">
              <a:buFont typeface="Wingdings 3"/>
              <a:buNone/>
            </a:pPr>
            <a:r>
              <a:rPr lang="en-CA" sz="2800" b="1"/>
              <a:t>Sonatest USA</a:t>
            </a:r>
            <a:endParaRPr lang="en-CA" sz="2800"/>
          </a:p>
          <a:p>
            <a:pPr marL="457200" lvl="1" indent="0">
              <a:buFont typeface="Verdana"/>
              <a:buNone/>
            </a:pPr>
            <a:r>
              <a:rPr lang="en-CA"/>
              <a:t>San Antonio Texas, United States</a:t>
            </a:r>
          </a:p>
          <a:p>
            <a:pPr marL="457200" lvl="1" indent="0">
              <a:buFont typeface="Verdana"/>
              <a:buNone/>
            </a:pPr>
            <a:r>
              <a:rPr lang="en-CA" b="1"/>
              <a:t>t: </a:t>
            </a:r>
            <a:r>
              <a:rPr lang="en-CA"/>
              <a:t>+1 (210) 697 0335</a:t>
            </a:r>
          </a:p>
          <a:p>
            <a:pPr marL="457200" lvl="1" indent="0">
              <a:buFont typeface="Verdana"/>
              <a:buNone/>
            </a:pPr>
            <a:r>
              <a:rPr lang="en-CA" b="1"/>
              <a:t>e:</a:t>
            </a:r>
            <a:r>
              <a:rPr lang="en-CA"/>
              <a:t> </a:t>
            </a:r>
            <a:r>
              <a:rPr lang="en-CA" b="1"/>
              <a:t>sales@sonatestinc.com</a:t>
            </a:r>
            <a:endParaRPr lang="en-CA"/>
          </a:p>
          <a:p>
            <a:pPr marL="0" indent="0">
              <a:buFont typeface="Wingdings 3"/>
              <a:buNone/>
            </a:pPr>
            <a:endParaRPr lang="en-US" dirty="0"/>
          </a:p>
        </p:txBody>
      </p:sp>
      <p:pic>
        <p:nvPicPr>
          <p:cNvPr id="5" name="Picture 6" descr="Image result for contact us">
            <a:extLst>
              <a:ext uri="{FF2B5EF4-FFF2-40B4-BE49-F238E27FC236}">
                <a16:creationId xmlns:a16="http://schemas.microsoft.com/office/drawing/2014/main" id="{1C61939D-645D-BFB2-CBCE-CC6F228D5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123478"/>
            <a:ext cx="314945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10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4C075-F365-5763-F4D3-EAC829D2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3478"/>
            <a:ext cx="7560840" cy="42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77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ésultats de recherche d'images pour « questions »">
            <a:extLst>
              <a:ext uri="{FF2B5EF4-FFF2-40B4-BE49-F238E27FC236}">
                <a16:creationId xmlns:a16="http://schemas.microsoft.com/office/drawing/2014/main" id="{065A967E-5D8D-A461-2296-3B258D81E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0"/>
            <a:ext cx="7776864" cy="437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1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23826D-97D4-21C5-625D-B85B47EA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2" y="594914"/>
            <a:ext cx="5256584" cy="3528392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CA" sz="1100" i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to </a:t>
            </a:r>
            <a:r>
              <a:rPr lang="en-CA" sz="1100" i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TFMi</a:t>
            </a:r>
            <a:endParaRPr lang="en-CA" sz="1100" i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80694" lvl="2" indent="-285750">
              <a:spcBef>
                <a:spcPct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US" sz="900" i="1" dirty="0"/>
              <a:t>Objective: Improve the TFM Readout</a:t>
            </a:r>
          </a:p>
          <a:p>
            <a:pPr marL="980694" lvl="2" indent="-285750">
              <a:spcBef>
                <a:spcPct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CA" sz="9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TFMi</a:t>
            </a:r>
            <a:r>
              <a:rPr lang="en-CA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Imag</a:t>
            </a:r>
            <a:r>
              <a:rPr lang="en-CA" sz="900" i="1" dirty="0"/>
              <a:t>e Processing</a:t>
            </a:r>
          </a:p>
          <a:p>
            <a:pPr marL="980694" lvl="2" indent="-285750">
              <a:spcBef>
                <a:spcPct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CA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 of concept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i="1" u="sng" dirty="0" err="1"/>
              <a:t>Intermode</a:t>
            </a:r>
            <a:r>
              <a:rPr lang="en-US" sz="1100" i="1" u="sng" dirty="0"/>
              <a:t> on Real Flaws – Geometric Fidelity</a:t>
            </a:r>
            <a:r>
              <a:rPr lang="en-CA" sz="1100" i="1" u="sng" dirty="0"/>
              <a:t> </a:t>
            </a:r>
          </a:p>
          <a:p>
            <a:pPr marL="980694" lvl="2" indent="-285750">
              <a:spcBef>
                <a:spcPct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CA" sz="900" i="1" dirty="0"/>
              <a:t>7 Defect Images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100" i="1" u="sng" dirty="0"/>
              <a:t>Quantitative Results</a:t>
            </a:r>
          </a:p>
          <a:p>
            <a:pPr marL="980694" lvl="2" indent="-285750">
              <a:spcBef>
                <a:spcPct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CA" sz="900" i="1" dirty="0"/>
              <a:t>Sensitivity</a:t>
            </a:r>
          </a:p>
          <a:p>
            <a:pPr marL="980694" lvl="2" indent="-285750">
              <a:spcBef>
                <a:spcPct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CA" sz="900" i="1" dirty="0"/>
              <a:t>Signal to Noise Levels</a:t>
            </a:r>
          </a:p>
          <a:p>
            <a:pPr marL="980694" lvl="2" indent="-285750">
              <a:spcBef>
                <a:spcPct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CA" sz="900" i="1" dirty="0"/>
              <a:t>Height Sizing</a:t>
            </a:r>
          </a:p>
          <a:p>
            <a:pPr marL="980694" lvl="2" indent="-285750">
              <a:spcBef>
                <a:spcPct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CA" sz="900" i="1" dirty="0"/>
              <a:t>Sharpness Advantage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100" i="1" u="sng" dirty="0"/>
              <a:t>New Considerations</a:t>
            </a:r>
          </a:p>
          <a:p>
            <a:pPr marL="980694" lvl="2" indent="-285750">
              <a:spcBef>
                <a:spcPct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CA" sz="900" i="1" dirty="0"/>
              <a:t>SDH Reflector</a:t>
            </a:r>
          </a:p>
          <a:p>
            <a:pPr marL="980694" lvl="2" indent="-285750">
              <a:spcBef>
                <a:spcPct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CA" sz="900" i="1" dirty="0"/>
              <a:t>Calibration</a:t>
            </a:r>
          </a:p>
          <a:p>
            <a:pPr marL="980694" lvl="2" indent="-285750">
              <a:spcBef>
                <a:spcPct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CA" sz="900" i="1" dirty="0"/>
              <a:t>Velocity, Probe Zero &amp; Thickness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100" i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</a:p>
          <a:p>
            <a:endParaRPr lang="en-CA" dirty="0"/>
          </a:p>
        </p:txBody>
      </p:sp>
      <p:sp>
        <p:nvSpPr>
          <p:cNvPr id="4" name="ZoneTexte 8">
            <a:extLst>
              <a:ext uri="{FF2B5EF4-FFF2-40B4-BE49-F238E27FC236}">
                <a16:creationId xmlns:a16="http://schemas.microsoft.com/office/drawing/2014/main" id="{0DCDD3A7-2B8F-836F-B752-B23F4AFD2CCC}"/>
              </a:ext>
            </a:extLst>
          </p:cNvPr>
          <p:cNvSpPr txBox="1"/>
          <p:nvPr/>
        </p:nvSpPr>
        <p:spPr>
          <a:xfrm>
            <a:off x="1262444" y="1275606"/>
            <a:ext cx="627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Agenda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F03A439-3328-9AF5-8DA7-F2F7A61CF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94" y="123478"/>
            <a:ext cx="1271441" cy="9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1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1655676" y="1707654"/>
            <a:ext cx="5832648" cy="1268561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600" dirty="0"/>
              <a:t>1. Introduction to </a:t>
            </a:r>
            <a:r>
              <a:rPr lang="en-CA" sz="3600" dirty="0" err="1"/>
              <a:t>TFMi</a:t>
            </a:r>
            <a:r>
              <a:rPr lang="en-CA" sz="3600" baseline="30000" dirty="0" err="1"/>
              <a:t>TM</a:t>
            </a:r>
            <a:endParaRPr lang="en-CA" sz="36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1C2360-D09D-EAA6-5702-0DE1FCEB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211710"/>
            <a:ext cx="6408712" cy="108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6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827584" y="339503"/>
            <a:ext cx="6480720" cy="64807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600" dirty="0"/>
              <a:t>1.1 </a:t>
            </a:r>
            <a:r>
              <a:rPr lang="en-CA" sz="3600" dirty="0" err="1"/>
              <a:t>TFMi</a:t>
            </a:r>
            <a:r>
              <a:rPr lang="en-CA" sz="3600" baseline="30000" dirty="0" err="1"/>
              <a:t>TM</a:t>
            </a:r>
            <a:r>
              <a:rPr lang="en-CA" sz="3600" dirty="0"/>
              <a:t> : TFM </a:t>
            </a:r>
            <a:r>
              <a:rPr lang="en-CA" sz="3600" dirty="0" err="1"/>
              <a:t>Intermode</a:t>
            </a:r>
            <a:endParaRPr lang="en-CA" sz="3600" baseline="30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8D3CE51-51AB-FE15-7714-77E6A28E24E6}"/>
              </a:ext>
            </a:extLst>
          </p:cNvPr>
          <p:cNvSpPr txBox="1">
            <a:spLocks/>
          </p:cNvSpPr>
          <p:nvPr/>
        </p:nvSpPr>
        <p:spPr>
          <a:xfrm>
            <a:off x="827584" y="1491630"/>
            <a:ext cx="7598462" cy="24482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2000" dirty="0" err="1"/>
              <a:t>TFMi</a:t>
            </a:r>
            <a:r>
              <a:rPr lang="en-CA" sz="2000" dirty="0"/>
              <a:t> imaging is a new way to </a:t>
            </a:r>
            <a:r>
              <a:rPr lang="en-CA" sz="2000" b="1" dirty="0"/>
              <a:t>combine</a:t>
            </a:r>
            <a:r>
              <a:rPr lang="en-CA" sz="2000" dirty="0"/>
              <a:t> </a:t>
            </a:r>
            <a:r>
              <a:rPr lang="en-CA" sz="2000" b="1" dirty="0"/>
              <a:t>live TFM modes</a:t>
            </a:r>
            <a:r>
              <a:rPr lang="en-CA" sz="2000" dirty="0"/>
              <a:t>.  </a:t>
            </a:r>
          </a:p>
          <a:p>
            <a:r>
              <a:rPr lang="en-CA" sz="2000" dirty="0"/>
              <a:t>TFM is the most recent and natural transition from sectorial and linear scans. </a:t>
            </a:r>
          </a:p>
          <a:p>
            <a:r>
              <a:rPr lang="en-CA" sz="2000" dirty="0"/>
              <a:t>Known advantages of TFM:</a:t>
            </a:r>
          </a:p>
          <a:p>
            <a:pPr lvl="1"/>
            <a:r>
              <a:rPr lang="en-CA" sz="2000" dirty="0"/>
              <a:t>Apply </a:t>
            </a:r>
            <a:r>
              <a:rPr lang="en-CA" sz="2000" b="1" dirty="0"/>
              <a:t>focus delays </a:t>
            </a:r>
            <a:r>
              <a:rPr lang="en-CA" sz="2000" dirty="0"/>
              <a:t>to </a:t>
            </a:r>
            <a:r>
              <a:rPr lang="en-CA" sz="2000" b="1" dirty="0"/>
              <a:t>all the pixels. </a:t>
            </a:r>
          </a:p>
          <a:p>
            <a:pPr lvl="1"/>
            <a:r>
              <a:rPr lang="en-CA" sz="2000" dirty="0"/>
              <a:t>The image represents </a:t>
            </a:r>
            <a:r>
              <a:rPr lang="en-CA" sz="2000" b="1" dirty="0"/>
              <a:t>one ultrasound propagation mode</a:t>
            </a:r>
          </a:p>
          <a:p>
            <a:endParaRPr lang="en-CA" b="1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661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827584" y="339503"/>
            <a:ext cx="6264696" cy="64807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600" dirty="0"/>
              <a:t>1.1 </a:t>
            </a:r>
            <a:r>
              <a:rPr lang="en-CA" sz="3600" dirty="0" err="1"/>
              <a:t>TFMi</a:t>
            </a:r>
            <a:r>
              <a:rPr lang="en-CA" sz="3600" baseline="30000" dirty="0" err="1"/>
              <a:t>TM</a:t>
            </a:r>
            <a:r>
              <a:rPr lang="en-CA" sz="3600" dirty="0"/>
              <a:t> Objectives</a:t>
            </a:r>
            <a:endParaRPr lang="en-CA" sz="3600" baseline="30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8D3CE51-51AB-FE15-7714-77E6A28E24E6}"/>
              </a:ext>
            </a:extLst>
          </p:cNvPr>
          <p:cNvSpPr txBox="1">
            <a:spLocks/>
          </p:cNvSpPr>
          <p:nvPr/>
        </p:nvSpPr>
        <p:spPr>
          <a:xfrm>
            <a:off x="827584" y="1275606"/>
            <a:ext cx="7598462" cy="288032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1600" dirty="0"/>
              <a:t>Why not use more modes?</a:t>
            </a:r>
          </a:p>
          <a:p>
            <a:pPr lvl="1"/>
            <a:r>
              <a:rPr lang="en-CA" sz="1600" dirty="0"/>
              <a:t>Hypothesis: a </a:t>
            </a:r>
            <a:r>
              <a:rPr lang="en-CA" sz="1600" b="1" dirty="0"/>
              <a:t>reflector</a:t>
            </a:r>
            <a:r>
              <a:rPr lang="en-CA" sz="1600" dirty="0"/>
              <a:t> may generate </a:t>
            </a:r>
            <a:r>
              <a:rPr lang="en-CA" sz="1600" b="1" dirty="0"/>
              <a:t>many echo </a:t>
            </a:r>
            <a:r>
              <a:rPr lang="en-CA" sz="1600" dirty="0"/>
              <a:t>signals from </a:t>
            </a:r>
            <a:r>
              <a:rPr lang="en-CA" sz="1600" b="1" dirty="0"/>
              <a:t>different propagation modes</a:t>
            </a:r>
            <a:r>
              <a:rPr lang="en-CA" sz="1600" dirty="0"/>
              <a:t>. By </a:t>
            </a:r>
            <a:r>
              <a:rPr lang="en-CA" sz="1600" b="1" dirty="0"/>
              <a:t>combining</a:t>
            </a:r>
            <a:r>
              <a:rPr lang="en-CA" sz="1600" dirty="0"/>
              <a:t> these modes, it should enhance the image </a:t>
            </a:r>
            <a:r>
              <a:rPr lang="en-CA" sz="1600" b="1" dirty="0"/>
              <a:t>quality </a:t>
            </a:r>
            <a:r>
              <a:rPr lang="en-CA" sz="1600" dirty="0"/>
              <a:t>and be closer to is </a:t>
            </a:r>
            <a:r>
              <a:rPr lang="en-CA" sz="1600" b="1" dirty="0"/>
              <a:t>real shape </a:t>
            </a:r>
            <a:r>
              <a:rPr lang="en-CA" sz="1600" dirty="0"/>
              <a:t>and </a:t>
            </a:r>
            <a:r>
              <a:rPr lang="en-CA" sz="1600" b="1" dirty="0"/>
              <a:t>orientation</a:t>
            </a:r>
            <a:r>
              <a:rPr lang="en-CA" sz="1600" dirty="0"/>
              <a:t>. </a:t>
            </a:r>
          </a:p>
          <a:p>
            <a:pPr lvl="1"/>
            <a:endParaRPr lang="en-CA" sz="1600" dirty="0"/>
          </a:p>
          <a:p>
            <a:pPr lvl="1"/>
            <a:r>
              <a:rPr lang="en-CA" sz="1600" dirty="0"/>
              <a:t>2 methods are available: </a:t>
            </a:r>
            <a:r>
              <a:rPr lang="en-CA" sz="1600" b="1" dirty="0"/>
              <a:t>Keep Max </a:t>
            </a:r>
            <a:r>
              <a:rPr lang="en-CA" sz="1600" dirty="0"/>
              <a:t>and </a:t>
            </a:r>
            <a:r>
              <a:rPr lang="en-CA" sz="1600" b="1" dirty="0"/>
              <a:t>Product</a:t>
            </a:r>
            <a:r>
              <a:rPr lang="en-CA" sz="1600" dirty="0"/>
              <a:t>. </a:t>
            </a:r>
          </a:p>
          <a:p>
            <a:pPr lvl="1"/>
            <a:endParaRPr lang="en-CA" sz="1600" dirty="0"/>
          </a:p>
          <a:p>
            <a:r>
              <a:rPr lang="en-CA" sz="1600" dirty="0"/>
              <a:t>Our recent study introduces the </a:t>
            </a:r>
            <a:r>
              <a:rPr lang="en-CA" sz="1600" dirty="0" err="1"/>
              <a:t>Intermode</a:t>
            </a:r>
            <a:r>
              <a:rPr lang="en-CA" sz="1600" dirty="0"/>
              <a:t> product technique.</a:t>
            </a:r>
          </a:p>
          <a:p>
            <a:pPr lvl="1"/>
            <a:r>
              <a:rPr lang="en-CA" sz="1600" dirty="0"/>
              <a:t>We targeted flat weld inspections</a:t>
            </a:r>
          </a:p>
          <a:p>
            <a:endParaRPr lang="en-CA" b="1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796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827584" y="339503"/>
            <a:ext cx="6264696" cy="64807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600" dirty="0"/>
              <a:t>1.2 TFM Image Processing</a:t>
            </a:r>
            <a:endParaRPr lang="en-CA" sz="3600" baseline="30000" dirty="0"/>
          </a:p>
        </p:txBody>
      </p:sp>
      <p:pic>
        <p:nvPicPr>
          <p:cNvPr id="5" name="Picture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EFC0011-1D5D-5764-F10E-1B9BEA417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970579"/>
            <a:ext cx="2895388" cy="1047746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1C952E44-86A2-444D-8F10-6103B16D90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/>
          <a:srcRect b="7985"/>
          <a:stretch/>
        </p:blipFill>
        <p:spPr>
          <a:xfrm>
            <a:off x="6660232" y="1491630"/>
            <a:ext cx="2432320" cy="1440160"/>
          </a:xfrm>
          <a:prstGeom prst="rect">
            <a:avLst/>
          </a:prstGeom>
        </p:spPr>
      </p:pic>
      <p:graphicFrame>
        <p:nvGraphicFramePr>
          <p:cNvPr id="10" name="Content Placeholder 11">
            <a:extLst>
              <a:ext uri="{FF2B5EF4-FFF2-40B4-BE49-F238E27FC236}">
                <a16:creationId xmlns:a16="http://schemas.microsoft.com/office/drawing/2014/main" id="{2FD03303-DD45-2596-50E0-594CB30A1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160369"/>
              </p:ext>
            </p:extLst>
          </p:nvPr>
        </p:nvGraphicFramePr>
        <p:xfrm>
          <a:off x="794384" y="3219822"/>
          <a:ext cx="8211344" cy="87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AC501EC-E137-A458-EC20-D3402264260F}"/>
              </a:ext>
            </a:extLst>
          </p:cNvPr>
          <p:cNvGrpSpPr/>
          <p:nvPr/>
        </p:nvGrpSpPr>
        <p:grpSpPr>
          <a:xfrm>
            <a:off x="3965761" y="1043749"/>
            <a:ext cx="1868587" cy="2003159"/>
            <a:chOff x="3965761" y="1043749"/>
            <a:chExt cx="1868587" cy="2003159"/>
          </a:xfrm>
        </p:grpSpPr>
        <p:pic>
          <p:nvPicPr>
            <p:cNvPr id="11" name="Content Placeholder 7">
              <a:extLst>
                <a:ext uri="{FF2B5EF4-FFF2-40B4-BE49-F238E27FC236}">
                  <a16:creationId xmlns:a16="http://schemas.microsoft.com/office/drawing/2014/main" id="{FF07DB5E-3494-B394-BF8A-4DC06D6B5A3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12"/>
            <a:srcRect t="9124"/>
            <a:stretch/>
          </p:blipFill>
          <p:spPr>
            <a:xfrm>
              <a:off x="4099953" y="1043749"/>
              <a:ext cx="1591214" cy="1364493"/>
            </a:xfrm>
            <a:prstGeom prst="rect">
              <a:avLst/>
            </a:prstGeom>
          </p:spPr>
        </p:pic>
        <p:pic>
          <p:nvPicPr>
            <p:cNvPr id="12" name="Content Placeholder 10">
              <a:extLst>
                <a:ext uri="{FF2B5EF4-FFF2-40B4-BE49-F238E27FC236}">
                  <a16:creationId xmlns:a16="http://schemas.microsoft.com/office/drawing/2014/main" id="{C19C6E29-E4D4-8B32-32F1-C2A8ECE82B45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/>
            <a:srcRect l="15193" t="40277" r="11258" b="-328"/>
            <a:stretch/>
          </p:blipFill>
          <p:spPr>
            <a:xfrm>
              <a:off x="3965761" y="1812452"/>
              <a:ext cx="1868587" cy="123445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F01F4F-D593-E2FB-5EA0-2833B8CAE88F}"/>
              </a:ext>
            </a:extLst>
          </p:cNvPr>
          <p:cNvGrpSpPr/>
          <p:nvPr/>
        </p:nvGrpSpPr>
        <p:grpSpPr>
          <a:xfrm>
            <a:off x="827584" y="1315538"/>
            <a:ext cx="2478361" cy="352183"/>
            <a:chOff x="797495" y="1755167"/>
            <a:chExt cx="4610182" cy="7386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5D23E2-79B8-31D7-3725-5ED5B151AC4B}"/>
                </a:ext>
              </a:extLst>
            </p:cNvPr>
            <p:cNvSpPr/>
            <p:nvPr/>
          </p:nvSpPr>
          <p:spPr>
            <a:xfrm>
              <a:off x="797495" y="1813443"/>
              <a:ext cx="351366" cy="27850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5FD382-0EA5-4FD5-5451-127E4BEA0F9D}"/>
                </a:ext>
              </a:extLst>
            </p:cNvPr>
            <p:cNvSpPr txBox="1"/>
            <p:nvPr/>
          </p:nvSpPr>
          <p:spPr>
            <a:xfrm>
              <a:off x="1193113" y="1755167"/>
              <a:ext cx="4214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= Rx A-Scan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62D07F-7339-CBA0-A172-7D60F7AF56B2}"/>
                </a:ext>
              </a:extLst>
            </p:cNvPr>
            <p:cNvSpPr/>
            <p:nvPr/>
          </p:nvSpPr>
          <p:spPr>
            <a:xfrm>
              <a:off x="797495" y="2144420"/>
              <a:ext cx="351366" cy="2785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92F338-102C-D058-BC4B-6519B313A0F7}"/>
                </a:ext>
              </a:extLst>
            </p:cNvPr>
            <p:cNvSpPr txBox="1"/>
            <p:nvPr/>
          </p:nvSpPr>
          <p:spPr>
            <a:xfrm>
              <a:off x="1193113" y="2124499"/>
              <a:ext cx="4214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= Tx Element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522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827584" y="195486"/>
            <a:ext cx="7598462" cy="64807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2800" dirty="0"/>
              <a:t>1.2</a:t>
            </a:r>
            <a:r>
              <a:rPr lang="en-CA" sz="3600" dirty="0"/>
              <a:t> </a:t>
            </a:r>
            <a:r>
              <a:rPr lang="en-CA" sz="2400" dirty="0" err="1"/>
              <a:t>TFMi</a:t>
            </a:r>
            <a:r>
              <a:rPr lang="en-CA" sz="2400" baseline="30000" dirty="0" err="1"/>
              <a:t>TM</a:t>
            </a:r>
            <a:r>
              <a:rPr lang="en-CA" sz="2400" dirty="0"/>
              <a:t> Image Processing (Product Operator)</a:t>
            </a:r>
            <a:endParaRPr lang="en-CA" sz="2400" baseline="30000" dirty="0"/>
          </a:p>
        </p:txBody>
      </p:sp>
      <p:graphicFrame>
        <p:nvGraphicFramePr>
          <p:cNvPr id="5" name="Content Placeholder 11">
            <a:extLst>
              <a:ext uri="{FF2B5EF4-FFF2-40B4-BE49-F238E27FC236}">
                <a16:creationId xmlns:a16="http://schemas.microsoft.com/office/drawing/2014/main" id="{D9C9EB6E-0E04-4657-C42E-A5E813D88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240102"/>
              </p:ext>
            </p:extLst>
          </p:nvPr>
        </p:nvGraphicFramePr>
        <p:xfrm>
          <a:off x="611560" y="3147814"/>
          <a:ext cx="8388424" cy="791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E2C1DA76-1C7F-DE31-89F5-5877FCC7AF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398" y="1923678"/>
            <a:ext cx="2174756" cy="786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2F757-98DA-E14F-51EB-298F5897A89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-835" r="57563" b="835"/>
          <a:stretch/>
        </p:blipFill>
        <p:spPr>
          <a:xfrm>
            <a:off x="1043608" y="1275606"/>
            <a:ext cx="1088336" cy="4844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199A937-6260-7A24-6915-757F31273C23}"/>
              </a:ext>
            </a:extLst>
          </p:cNvPr>
          <p:cNvGrpSpPr/>
          <p:nvPr/>
        </p:nvGrpSpPr>
        <p:grpSpPr>
          <a:xfrm>
            <a:off x="3059832" y="1182043"/>
            <a:ext cx="1334356" cy="1627286"/>
            <a:chOff x="3965761" y="1043749"/>
            <a:chExt cx="1868587" cy="2003159"/>
          </a:xfrm>
        </p:grpSpPr>
        <p:pic>
          <p:nvPicPr>
            <p:cNvPr id="9" name="Content Placeholder 7">
              <a:extLst>
                <a:ext uri="{FF2B5EF4-FFF2-40B4-BE49-F238E27FC236}">
                  <a16:creationId xmlns:a16="http://schemas.microsoft.com/office/drawing/2014/main" id="{9EF79FED-4EBA-59FB-5451-89A0BBE982F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/>
            <a:srcRect t="9124"/>
            <a:stretch/>
          </p:blipFill>
          <p:spPr>
            <a:xfrm>
              <a:off x="4099953" y="1043749"/>
              <a:ext cx="1591214" cy="1364493"/>
            </a:xfrm>
            <a:prstGeom prst="rect">
              <a:avLst/>
            </a:prstGeom>
          </p:spPr>
        </p:pic>
        <p:pic>
          <p:nvPicPr>
            <p:cNvPr id="10" name="Content Placeholder 10">
              <a:extLst>
                <a:ext uri="{FF2B5EF4-FFF2-40B4-BE49-F238E27FC236}">
                  <a16:creationId xmlns:a16="http://schemas.microsoft.com/office/drawing/2014/main" id="{A0A329C5-2B42-C039-E20D-24DBD1FE720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4"/>
            <a:srcRect l="15193" t="40277" r="11258" b="-328"/>
            <a:stretch/>
          </p:blipFill>
          <p:spPr>
            <a:xfrm>
              <a:off x="3965761" y="1812452"/>
              <a:ext cx="1868587" cy="1234456"/>
            </a:xfrm>
            <a:prstGeom prst="rect">
              <a:avLst/>
            </a:prstGeom>
          </p:spPr>
        </p:pic>
      </p:grp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D834AEDF-4EF4-3B1B-B82B-B00F1C81B5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52060" y="1532283"/>
            <a:ext cx="2115783" cy="127704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38D481-8C1E-BE44-95BF-A3F62338D117}"/>
              </a:ext>
            </a:extLst>
          </p:cNvPr>
          <p:cNvGrpSpPr/>
          <p:nvPr/>
        </p:nvGrpSpPr>
        <p:grpSpPr>
          <a:xfrm>
            <a:off x="7256715" y="1551429"/>
            <a:ext cx="1769573" cy="1251925"/>
            <a:chOff x="9440546" y="2465384"/>
            <a:chExt cx="2733675" cy="1790339"/>
          </a:xfrm>
        </p:grpSpPr>
        <p:pic>
          <p:nvPicPr>
            <p:cNvPr id="13" name="Content Placeholder 8">
              <a:extLst>
                <a:ext uri="{FF2B5EF4-FFF2-40B4-BE49-F238E27FC236}">
                  <a16:creationId xmlns:a16="http://schemas.microsoft.com/office/drawing/2014/main" id="{CCEC7052-6B50-DC9D-8E0B-132F5EAB703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16"/>
            <a:srcRect r="9593" b="7985"/>
            <a:stretch/>
          </p:blipFill>
          <p:spPr>
            <a:xfrm>
              <a:off x="9440546" y="2465384"/>
              <a:ext cx="2733675" cy="1790339"/>
            </a:xfrm>
            <a:prstGeom prst="rect">
              <a:avLst/>
            </a:prstGeom>
          </p:spPr>
        </p:pic>
        <p:pic>
          <p:nvPicPr>
            <p:cNvPr id="14" name="Picture 13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42327570-D426-5E79-6B1A-8E81D9B8447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25" t="18660" r="16779" b="6907"/>
            <a:stretch/>
          </p:blipFill>
          <p:spPr>
            <a:xfrm>
              <a:off x="10649293" y="3414273"/>
              <a:ext cx="1409013" cy="813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609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973E27-E925-4EAA-897F-F7CB8EA8449D}"/>
              </a:ext>
            </a:extLst>
          </p:cNvPr>
          <p:cNvSpPr txBox="1">
            <a:spLocks/>
          </p:cNvSpPr>
          <p:nvPr/>
        </p:nvSpPr>
        <p:spPr>
          <a:xfrm>
            <a:off x="827584" y="339503"/>
            <a:ext cx="6768752" cy="64807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600" dirty="0"/>
              <a:t>1.2 </a:t>
            </a:r>
            <a:r>
              <a:rPr lang="en-CA" sz="3600" dirty="0" err="1"/>
              <a:t>TFMi</a:t>
            </a:r>
            <a:r>
              <a:rPr lang="en-CA" sz="3600" baseline="30000" dirty="0" err="1"/>
              <a:t>TM</a:t>
            </a:r>
            <a:r>
              <a:rPr lang="en-CA" sz="3600" dirty="0"/>
              <a:t> Image Parameters</a:t>
            </a:r>
            <a:endParaRPr lang="en-CA" sz="3600" baseline="30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8D3CE51-51AB-FE15-7714-77E6A28E24E6}"/>
              </a:ext>
            </a:extLst>
          </p:cNvPr>
          <p:cNvSpPr txBox="1">
            <a:spLocks/>
          </p:cNvSpPr>
          <p:nvPr/>
        </p:nvSpPr>
        <p:spPr>
          <a:xfrm>
            <a:off x="5485812" y="1347614"/>
            <a:ext cx="3600400" cy="192591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buFont typeface="+mj-lt"/>
              <a:buAutoNum type="arabicPeriod"/>
            </a:pPr>
            <a:r>
              <a:rPr lang="en-CA" sz="1400" dirty="0"/>
              <a:t>Enable the </a:t>
            </a:r>
            <a:r>
              <a:rPr lang="en-CA" sz="1400" b="1" dirty="0" err="1"/>
              <a:t>TFMi</a:t>
            </a:r>
            <a:r>
              <a:rPr lang="en-CA" sz="1400" b="1" dirty="0"/>
              <a:t> mode</a:t>
            </a:r>
            <a:r>
              <a:rPr lang="en-CA" sz="1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400" dirty="0"/>
              <a:t>Add </a:t>
            </a:r>
            <a:r>
              <a:rPr lang="en-CA" sz="1400" b="1" dirty="0"/>
              <a:t>up to 4 propagation modes</a:t>
            </a:r>
            <a:r>
              <a:rPr lang="en-CA" sz="1400" dirty="0"/>
              <a:t> that is realistically </a:t>
            </a:r>
            <a:r>
              <a:rPr lang="en-CA" sz="1400" b="1" dirty="0"/>
              <a:t>useful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400" dirty="0"/>
              <a:t>Set the </a:t>
            </a:r>
            <a:r>
              <a:rPr lang="en-CA" sz="1400" dirty="0" err="1"/>
              <a:t>Intermode</a:t>
            </a:r>
            <a:r>
              <a:rPr lang="en-CA" sz="1400" dirty="0"/>
              <a:t> </a:t>
            </a:r>
            <a:r>
              <a:rPr lang="en-CA" sz="1400" b="1" dirty="0"/>
              <a:t>operator</a:t>
            </a:r>
            <a:r>
              <a:rPr lang="en-CA" sz="1400" dirty="0"/>
              <a:t> (keep max or product)</a:t>
            </a:r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endParaRPr lang="en-CA" sz="1400" dirty="0"/>
          </a:p>
          <a:p>
            <a:endParaRPr lang="en-CA" b="1" dirty="0"/>
          </a:p>
          <a:p>
            <a:pPr lvl="1"/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E47B2-588F-BE6C-5CCA-B59E1F33F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85"/>
          <a:stretch/>
        </p:blipFill>
        <p:spPr>
          <a:xfrm>
            <a:off x="539552" y="1491630"/>
            <a:ext cx="4930164" cy="26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2810</TotalTime>
  <Words>968</Words>
  <Application>Microsoft Office PowerPoint</Application>
  <PresentationFormat>On-screen Show (16:9)</PresentationFormat>
  <Paragraphs>139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Cambria Math</vt:lpstr>
      <vt:lpstr>Helvetica Neue</vt:lpstr>
      <vt:lpstr>Lucida Sans Unicode</vt:lpstr>
      <vt:lpstr>Open Sans</vt:lpstr>
      <vt:lpstr>Verdana</vt:lpstr>
      <vt:lpstr>Wingdings</vt:lpstr>
      <vt:lpstr>Wingdings 2</vt:lpstr>
      <vt:lpstr>Wingdings 3</vt:lpstr>
      <vt:lpstr>Concourse</vt:lpstr>
      <vt:lpstr>Intermodal TFM with Applications to Weld Inspections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memberservices</dc:creator>
  <cp:lastModifiedBy>Renato Nogueira</cp:lastModifiedBy>
  <cp:revision>39</cp:revision>
  <dcterms:created xsi:type="dcterms:W3CDTF">2016-09-20T16:46:36Z</dcterms:created>
  <dcterms:modified xsi:type="dcterms:W3CDTF">2022-05-10T01:57:37Z</dcterms:modified>
</cp:coreProperties>
</file>